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4" r:id="rId2"/>
    <p:sldMasterId id="2147483660" r:id="rId3"/>
    <p:sldMasterId id="2147483672" r:id="rId4"/>
  </p:sldMasterIdLst>
  <p:notesMasterIdLst>
    <p:notesMasterId r:id="rId19"/>
  </p:notesMasterIdLst>
  <p:sldIdLst>
    <p:sldId id="256" r:id="rId5"/>
    <p:sldId id="258" r:id="rId6"/>
    <p:sldId id="272" r:id="rId7"/>
    <p:sldId id="261" r:id="rId8"/>
    <p:sldId id="262" r:id="rId9"/>
    <p:sldId id="267" r:id="rId10"/>
    <p:sldId id="263" r:id="rId11"/>
    <p:sldId id="273" r:id="rId12"/>
    <p:sldId id="270" r:id="rId13"/>
    <p:sldId id="271" r:id="rId14"/>
    <p:sldId id="276" r:id="rId15"/>
    <p:sldId id="264" r:id="rId16"/>
    <p:sldId id="274" r:id="rId17"/>
    <p:sldId id="259" r:id="rId18"/>
  </p:sldIdLst>
  <p:sldSz cx="12192000" cy="6858000"/>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46" autoAdjust="0"/>
    <p:restoredTop sz="94660"/>
  </p:normalViewPr>
  <p:slideViewPr>
    <p:cSldViewPr snapToGrid="0">
      <p:cViewPr varScale="1">
        <p:scale>
          <a:sx n="110" d="100"/>
          <a:sy n="110" d="100"/>
        </p:scale>
        <p:origin x="26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B72CD848-3DE0-4481-A5FA-D72B5F442D05}" type="datetimeFigureOut">
              <a:rPr lang="it-IT" smtClean="0"/>
              <a:t>16/12/2025</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E259D0EE-00F3-42D2-8951-DBAE5941FA44}" type="slidenum">
              <a:rPr lang="it-IT" smtClean="0"/>
              <a:t>‹N›</a:t>
            </a:fld>
            <a:endParaRPr lang="it-IT"/>
          </a:p>
        </p:txBody>
      </p:sp>
    </p:spTree>
    <p:extLst>
      <p:ext uri="{BB962C8B-B14F-4D97-AF65-F5344CB8AC3E}">
        <p14:creationId xmlns:p14="http://schemas.microsoft.com/office/powerpoint/2010/main" val="2832253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4B345-E9B1-4F1E-AB87-A2E6E354994B}"/>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E5E32685-8416-4CA6-89A8-96A265C9A77E}"/>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a:extLst>
              <a:ext uri="{FF2B5EF4-FFF2-40B4-BE49-F238E27FC236}">
                <a16:creationId xmlns:a16="http://schemas.microsoft.com/office/drawing/2014/main" id="{FC169836-D72D-446F-B6F0-97F5BA1CFD33}"/>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5" name="Footer Placeholder 4">
            <a:extLst>
              <a:ext uri="{FF2B5EF4-FFF2-40B4-BE49-F238E27FC236}">
                <a16:creationId xmlns:a16="http://schemas.microsoft.com/office/drawing/2014/main" id="{3F23081B-F937-481C-89D4-222748411407}"/>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F7B9BE69-FB47-4D6A-B865-AE4C7A7F1BBE}"/>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2491614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5CC15-9D3F-4FFF-9B42-17DD1F29362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C8C228C9-E528-41B6-974E-3CA79CBD2275}"/>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95575690-9DE0-4F2E-B0F0-279214E2F966}"/>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5" name="Footer Placeholder 4">
            <a:extLst>
              <a:ext uri="{FF2B5EF4-FFF2-40B4-BE49-F238E27FC236}">
                <a16:creationId xmlns:a16="http://schemas.microsoft.com/office/drawing/2014/main" id="{6B5AF0A6-3B02-4F9F-B89D-E8C512588596}"/>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ED63178E-9229-4C48-B76B-AFD9E4D859FB}"/>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32769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A65277-5E51-40F7-B6FC-3EBECD5951AF}"/>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E03FA294-B553-4207-A561-517725F85BB7}"/>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DC510F41-79A7-4D7C-83A7-EBEFDDFF227A}"/>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5" name="Footer Placeholder 4">
            <a:extLst>
              <a:ext uri="{FF2B5EF4-FFF2-40B4-BE49-F238E27FC236}">
                <a16:creationId xmlns:a16="http://schemas.microsoft.com/office/drawing/2014/main" id="{E85EA283-2607-458E-AC41-F6E38A230996}"/>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96FC2D73-F524-46BA-AD5F-7479B6B3EC57}"/>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26391496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2BAA0-D639-4056-B404-72B9032B90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F9523EDE-3D6C-4FE2-93D8-F677F2EEC4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a:extLst>
              <a:ext uri="{FF2B5EF4-FFF2-40B4-BE49-F238E27FC236}">
                <a16:creationId xmlns:a16="http://schemas.microsoft.com/office/drawing/2014/main" id="{A46ED733-B245-4EB7-8335-1A8E57806AE0}"/>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5" name="Footer Placeholder 4">
            <a:extLst>
              <a:ext uri="{FF2B5EF4-FFF2-40B4-BE49-F238E27FC236}">
                <a16:creationId xmlns:a16="http://schemas.microsoft.com/office/drawing/2014/main" id="{0FE8EF68-CEF0-4B3E-A9E5-ACC83B54E04E}"/>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D6AEA431-A62E-42E1-B7E5-3CFBCBA02439}"/>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8981170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AC3F0-818D-4553-AA08-14A249827B82}"/>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EDD3AB6F-04ED-44D3-8E10-6A4ECE61E7F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C618B61C-C7C0-4DB8-973D-26A687C1356B}"/>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5" name="Footer Placeholder 4">
            <a:extLst>
              <a:ext uri="{FF2B5EF4-FFF2-40B4-BE49-F238E27FC236}">
                <a16:creationId xmlns:a16="http://schemas.microsoft.com/office/drawing/2014/main" id="{FD9FD164-5C68-4529-9F95-5DD51F24A97C}"/>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58E068D5-CA2E-45EE-A6E9-1BCF63878B5A}"/>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35589004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0E9D7-066B-4830-97A4-EEA51D6F50B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21DA2E40-1DE2-472C-A3D0-19981DFF844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AA4FABC-EE58-475C-9C8C-F3A37DB2BA4C}"/>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5" name="Footer Placeholder 4">
            <a:extLst>
              <a:ext uri="{FF2B5EF4-FFF2-40B4-BE49-F238E27FC236}">
                <a16:creationId xmlns:a16="http://schemas.microsoft.com/office/drawing/2014/main" id="{9F971DAE-3707-4217-BBCF-1C9DC283FB16}"/>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F17A0F03-D5EE-426D-85B0-0C479BE2A0D7}"/>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479384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D225E-B1F8-4685-84AA-FD3AA92EBE8E}"/>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07F93395-879F-415D-8FE8-DC45BEF9353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86EF2D1C-6557-40E9-AD4C-F1992D735DA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215DA208-FD41-4DC5-BC09-9D3AE54652D2}"/>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6" name="Footer Placeholder 5">
            <a:extLst>
              <a:ext uri="{FF2B5EF4-FFF2-40B4-BE49-F238E27FC236}">
                <a16:creationId xmlns:a16="http://schemas.microsoft.com/office/drawing/2014/main" id="{C4F6D309-E753-42BB-9888-52DAADEC4AC8}"/>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86395D9D-52EC-4DE3-ACE3-A5C306B6EC9B}"/>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6782687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F562B-2764-4280-8A4D-9BCC54CED986}"/>
              </a:ext>
            </a:extLst>
          </p:cNvPr>
          <p:cNvSpPr>
            <a:spLocks noGrp="1"/>
          </p:cNvSpPr>
          <p:nvPr>
            <p:ph type="title"/>
          </p:nvPr>
        </p:nvSpPr>
        <p:spPr>
          <a:xfrm>
            <a:off x="839788" y="365125"/>
            <a:ext cx="10515600" cy="1325563"/>
          </a:xfr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84FDE873-99F1-47E1-AB0A-CDE57BB2609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E12234A-8E59-49BA-AB00-941DF60E520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5B02323F-DADF-4870-B188-5BB59B0C2C3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655B21C-C570-42F1-B41C-D0DE023EF74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3F4E2CBD-9DE7-4AE9-9138-C0AD2490DC4D}"/>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8" name="Footer Placeholder 7">
            <a:extLst>
              <a:ext uri="{FF2B5EF4-FFF2-40B4-BE49-F238E27FC236}">
                <a16:creationId xmlns:a16="http://schemas.microsoft.com/office/drawing/2014/main" id="{EC0B4D44-C3D2-48EA-BBCF-F95DE50D5F41}"/>
              </a:ext>
            </a:extLst>
          </p:cNvPr>
          <p:cNvSpPr>
            <a:spLocks noGrp="1"/>
          </p:cNvSpPr>
          <p:nvPr>
            <p:ph type="ftr" sz="quarter" idx="11"/>
          </p:nvPr>
        </p:nvSpPr>
        <p:spPr/>
        <p:txBody>
          <a:bodyPr/>
          <a:lstStyle/>
          <a:p>
            <a:endParaRPr lang="it-IT"/>
          </a:p>
        </p:txBody>
      </p:sp>
      <p:sp>
        <p:nvSpPr>
          <p:cNvPr id="9" name="Slide Number Placeholder 8">
            <a:extLst>
              <a:ext uri="{FF2B5EF4-FFF2-40B4-BE49-F238E27FC236}">
                <a16:creationId xmlns:a16="http://schemas.microsoft.com/office/drawing/2014/main" id="{514F5AC5-4E95-4F17-A42B-E462C6CD7097}"/>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19652643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F474D-A97D-4C3B-AF55-026BEC1142A9}"/>
              </a:ext>
            </a:extLst>
          </p:cNvPr>
          <p:cNvSpPr>
            <a:spLocks noGrp="1"/>
          </p:cNvSpPr>
          <p:nvPr>
            <p:ph type="title"/>
          </p:nvPr>
        </p:nvSpPr>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8652F397-6D61-4F08-B5B8-D10F44427C79}"/>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4" name="Footer Placeholder 3">
            <a:extLst>
              <a:ext uri="{FF2B5EF4-FFF2-40B4-BE49-F238E27FC236}">
                <a16:creationId xmlns:a16="http://schemas.microsoft.com/office/drawing/2014/main" id="{7F9D8A5D-158B-481B-B724-64B2349E042E}"/>
              </a:ext>
            </a:extLst>
          </p:cNvPr>
          <p:cNvSpPr>
            <a:spLocks noGrp="1"/>
          </p:cNvSpPr>
          <p:nvPr>
            <p:ph type="ftr" sz="quarter" idx="11"/>
          </p:nvPr>
        </p:nvSpPr>
        <p:spPr/>
        <p:txBody>
          <a:bodyPr/>
          <a:lstStyle/>
          <a:p>
            <a:endParaRPr lang="it-IT"/>
          </a:p>
        </p:txBody>
      </p:sp>
      <p:sp>
        <p:nvSpPr>
          <p:cNvPr id="5" name="Slide Number Placeholder 4">
            <a:extLst>
              <a:ext uri="{FF2B5EF4-FFF2-40B4-BE49-F238E27FC236}">
                <a16:creationId xmlns:a16="http://schemas.microsoft.com/office/drawing/2014/main" id="{5D474F16-7282-41BA-8C1A-49B4E831882F}"/>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32845369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67031E-ACDB-4397-BEF1-9CE21CE3619A}"/>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3" name="Footer Placeholder 2">
            <a:extLst>
              <a:ext uri="{FF2B5EF4-FFF2-40B4-BE49-F238E27FC236}">
                <a16:creationId xmlns:a16="http://schemas.microsoft.com/office/drawing/2014/main" id="{DFBE8257-9E69-4DC0-87F6-5548661A007F}"/>
              </a:ext>
            </a:extLst>
          </p:cNvPr>
          <p:cNvSpPr>
            <a:spLocks noGrp="1"/>
          </p:cNvSpPr>
          <p:nvPr>
            <p:ph type="ftr" sz="quarter" idx="11"/>
          </p:nvPr>
        </p:nvSpPr>
        <p:spPr/>
        <p:txBody>
          <a:bodyPr/>
          <a:lstStyle/>
          <a:p>
            <a:endParaRPr lang="it-IT"/>
          </a:p>
        </p:txBody>
      </p:sp>
      <p:sp>
        <p:nvSpPr>
          <p:cNvPr id="4" name="Slide Number Placeholder 3">
            <a:extLst>
              <a:ext uri="{FF2B5EF4-FFF2-40B4-BE49-F238E27FC236}">
                <a16:creationId xmlns:a16="http://schemas.microsoft.com/office/drawing/2014/main" id="{16B60DD1-D4CA-4A9B-84E9-5D0D2916B59F}"/>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15969729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6F384-91B1-45F5-A924-330CFD7B25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71C47799-D451-4203-B12B-CD55F615B4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2F3C39E9-0244-48D2-9797-1799FE66D7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967C90-045E-4937-B756-FD4BFB952C21}"/>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6" name="Footer Placeholder 5">
            <a:extLst>
              <a:ext uri="{FF2B5EF4-FFF2-40B4-BE49-F238E27FC236}">
                <a16:creationId xmlns:a16="http://schemas.microsoft.com/office/drawing/2014/main" id="{4D228C0F-FE77-47B1-874F-DEBB803A0424}"/>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1FD5B9AF-3E3A-4D48-A6AC-93061DB97553}"/>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1957380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282F3-2742-44D1-A3FC-A80AA5FA5C3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E14D2229-93F9-4064-A5EE-EC10792B12C4}"/>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2C6349EA-BACC-4CC3-A4F6-CAEBCB547194}"/>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5" name="Footer Placeholder 4">
            <a:extLst>
              <a:ext uri="{FF2B5EF4-FFF2-40B4-BE49-F238E27FC236}">
                <a16:creationId xmlns:a16="http://schemas.microsoft.com/office/drawing/2014/main" id="{3CF962D0-34E6-42F1-9B1E-1001C520D001}"/>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415EFF3C-70B2-4B5B-9131-F82546E35413}"/>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17605538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BCD10-64C0-4183-ADD6-A6E8EA6851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EFCBDE3B-8E7E-4687-B688-AEFB2295A4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257FA74A-2D2B-4B19-9362-A3C9F4FA14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38291F2-6D8E-4090-886E-4B00BEBF17C4}"/>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6" name="Footer Placeholder 5">
            <a:extLst>
              <a:ext uri="{FF2B5EF4-FFF2-40B4-BE49-F238E27FC236}">
                <a16:creationId xmlns:a16="http://schemas.microsoft.com/office/drawing/2014/main" id="{7BE6F102-4351-4A8A-9EE4-D1CD9FD43D0B}"/>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FC081972-588E-491D-8481-312D521F9F93}"/>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33867625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5EF65-7038-4C1F-9087-2E6B1767AAFB}"/>
              </a:ext>
            </a:extLst>
          </p:cNvPr>
          <p:cNvSpPr>
            <a:spLocks noGrp="1"/>
          </p:cNvSpPr>
          <p:nvPr>
            <p:ph type="title"/>
          </p:nvPr>
        </p:nvSpPr>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15F578C2-5F8A-4BD2-B78A-57947DC6871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D1102D24-D9CE-4D49-A988-EF25179133F7}"/>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5" name="Footer Placeholder 4">
            <a:extLst>
              <a:ext uri="{FF2B5EF4-FFF2-40B4-BE49-F238E27FC236}">
                <a16:creationId xmlns:a16="http://schemas.microsoft.com/office/drawing/2014/main" id="{2522FD5F-60B4-44FF-B656-372E1DBF182F}"/>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C98ED8EE-366B-4FBD-97A7-9A528B089648}"/>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1672820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0FC8AB-89A9-4107-AB89-DD78B9A3B06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C72F9343-2176-4032-BCF7-59A32631D52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BDB4F015-9069-4F02-936D-CAFCAD5969DA}"/>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5" name="Footer Placeholder 4">
            <a:extLst>
              <a:ext uri="{FF2B5EF4-FFF2-40B4-BE49-F238E27FC236}">
                <a16:creationId xmlns:a16="http://schemas.microsoft.com/office/drawing/2014/main" id="{BCA98B2D-7DDC-4520-BE3A-60DF82C2A3D3}"/>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B3CB9587-2DA2-426C-BC59-627D5591C158}"/>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36652822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61DE4-CC4A-465C-B4EC-8305C70A7B32}"/>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A6C690B0-4B30-46C2-AE7A-9A1EF1DEA6CB}"/>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Tree>
    <p:extLst>
      <p:ext uri="{BB962C8B-B14F-4D97-AF65-F5344CB8AC3E}">
        <p14:creationId xmlns:p14="http://schemas.microsoft.com/office/powerpoint/2010/main" val="3031438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2AE31-36BD-4FA9-81B9-4CC7DA98AAB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5F01B335-3FD0-4BFD-A6A1-5C4F333F574B}"/>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8FBE26A3-107F-4741-8A1D-DE17C34FB1A4}"/>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5" name="Footer Placeholder 4">
            <a:extLst>
              <a:ext uri="{FF2B5EF4-FFF2-40B4-BE49-F238E27FC236}">
                <a16:creationId xmlns:a16="http://schemas.microsoft.com/office/drawing/2014/main" id="{E84E4350-51C1-4D17-ADB9-3542CA2A0858}"/>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4746CDF9-E388-47CF-A01E-AB0C1807DBD0}"/>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7559904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C1E89-81E0-4601-A647-0787C16A5E64}"/>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5AB1C997-5924-4BCF-BA36-AACE766AA713}"/>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9559C3D-1BC0-469B-B0DB-4120E4AB9A7F}"/>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5" name="Footer Placeholder 4">
            <a:extLst>
              <a:ext uri="{FF2B5EF4-FFF2-40B4-BE49-F238E27FC236}">
                <a16:creationId xmlns:a16="http://schemas.microsoft.com/office/drawing/2014/main" id="{7D2857DE-03E3-4EFB-A330-03B4ECEE4219}"/>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45B85E98-FEBA-42AB-A08B-9A3B7E915BBB}"/>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36247280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D69D0-C19D-4D7A-9E7B-2D3B3D12736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58A0D313-897A-49ED-A2B6-7602B359F186}"/>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794662F0-0EEF-41DA-B7D8-10EB0028DF5A}"/>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7D707A5E-BE0D-4BF1-A9D8-705446DDAA78}"/>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6" name="Footer Placeholder 5">
            <a:extLst>
              <a:ext uri="{FF2B5EF4-FFF2-40B4-BE49-F238E27FC236}">
                <a16:creationId xmlns:a16="http://schemas.microsoft.com/office/drawing/2014/main" id="{B4B2D42B-09C4-4B6E-9E52-6B4D910E3CA5}"/>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A458E2D2-9B16-42D2-B55D-57B95CEC78CE}"/>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12912929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47D35-1EDD-40A7-9577-16703F154986}"/>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5154B0A0-A982-4701-8EE4-88BD611BB2B2}"/>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239E992-AD5A-4B67-9A24-04974A273E8A}"/>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E19EBBB1-2DDE-4589-A211-BF9B40B9C733}"/>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BEAFEC-9406-4BA2-ABFE-5C94154F84DA}"/>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03A17E78-D2C5-4BAC-AEF6-B49C15DE9D45}"/>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8" name="Footer Placeholder 7">
            <a:extLst>
              <a:ext uri="{FF2B5EF4-FFF2-40B4-BE49-F238E27FC236}">
                <a16:creationId xmlns:a16="http://schemas.microsoft.com/office/drawing/2014/main" id="{6E7899C1-D0C0-4F13-BBD5-05AF11BCC023}"/>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9" name="Slide Number Placeholder 8">
            <a:extLst>
              <a:ext uri="{FF2B5EF4-FFF2-40B4-BE49-F238E27FC236}">
                <a16:creationId xmlns:a16="http://schemas.microsoft.com/office/drawing/2014/main" id="{AF29E527-941C-4A7D-A586-3DFA9306C93E}"/>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6990150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BA1DE-DB1E-4801-A514-2D8CFDA31B9B}"/>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33632D29-E0AB-4678-AF92-4B2E6B7A5B0B}"/>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4" name="Footer Placeholder 3">
            <a:extLst>
              <a:ext uri="{FF2B5EF4-FFF2-40B4-BE49-F238E27FC236}">
                <a16:creationId xmlns:a16="http://schemas.microsoft.com/office/drawing/2014/main" id="{F71B9AE7-D465-4A06-8288-B35B4826C0D0}"/>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5" name="Slide Number Placeholder 4">
            <a:extLst>
              <a:ext uri="{FF2B5EF4-FFF2-40B4-BE49-F238E27FC236}">
                <a16:creationId xmlns:a16="http://schemas.microsoft.com/office/drawing/2014/main" id="{39939D6B-14E5-40F6-8EEE-0BFBC0AE5730}"/>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9033877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1CAD00-8B20-4EA4-A4F9-73A9FFBC30B3}"/>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3" name="Footer Placeholder 2">
            <a:extLst>
              <a:ext uri="{FF2B5EF4-FFF2-40B4-BE49-F238E27FC236}">
                <a16:creationId xmlns:a16="http://schemas.microsoft.com/office/drawing/2014/main" id="{1D7B0A96-C3CC-4D42-AEA2-2ECB374035DC}"/>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4" name="Slide Number Placeholder 3">
            <a:extLst>
              <a:ext uri="{FF2B5EF4-FFF2-40B4-BE49-F238E27FC236}">
                <a16:creationId xmlns:a16="http://schemas.microsoft.com/office/drawing/2014/main" id="{33DF0FDE-6B1B-4ED9-A0F2-5CCD563FCD93}"/>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3143696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00A7C-B963-47B1-8F17-A36A61B0A024}"/>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D0D88B51-FAE2-4901-8FEC-34569AE5C674}"/>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EEEED4E-6EBD-4B1A-9CC5-18ED0DBB21B5}"/>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5" name="Footer Placeholder 4">
            <a:extLst>
              <a:ext uri="{FF2B5EF4-FFF2-40B4-BE49-F238E27FC236}">
                <a16:creationId xmlns:a16="http://schemas.microsoft.com/office/drawing/2014/main" id="{8980ED83-E306-4967-AB47-0385E7721764}"/>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2BB52320-709B-4627-AFD0-6CC6F6409254}"/>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36605211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AA110-D404-4E59-B93D-BD85C0D374C4}"/>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CF56BB7C-C436-4D78-A5E5-23FDDAE87300}"/>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CB8F2DC1-A92E-4E2D-B366-8978611E2A9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683B48-6679-45EF-B8B7-46AA9A544088}"/>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6" name="Footer Placeholder 5">
            <a:extLst>
              <a:ext uri="{FF2B5EF4-FFF2-40B4-BE49-F238E27FC236}">
                <a16:creationId xmlns:a16="http://schemas.microsoft.com/office/drawing/2014/main" id="{694F8732-8EFB-4ACC-ABAD-82C0C0B89E03}"/>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EC118995-76A8-4FD3-B0CF-DF6BF0035939}"/>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2490112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80F452-9E77-428A-B39A-9C818B310C3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FE003940-CFEC-4CAE-B935-0BE1B35C56F2}"/>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CF31E5BD-EB10-41D7-AFF4-0C46C09EF5D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BAAE077-C058-47E1-9BA7-E23CEB995201}"/>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6" name="Footer Placeholder 5">
            <a:extLst>
              <a:ext uri="{FF2B5EF4-FFF2-40B4-BE49-F238E27FC236}">
                <a16:creationId xmlns:a16="http://schemas.microsoft.com/office/drawing/2014/main" id="{3C290F89-6B1B-4E2B-8B73-947FC8A78D6E}"/>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FC3AE822-8631-4CCE-9075-70363CA23D86}"/>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4771184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8C1EC-49D9-4D0D-8E7D-F2335A29374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CC7E3CC2-B50A-4311-9FE3-FBE997FC8F00}"/>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63835EE2-704D-4B57-8257-B7D5011CD6F8}"/>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5" name="Footer Placeholder 4">
            <a:extLst>
              <a:ext uri="{FF2B5EF4-FFF2-40B4-BE49-F238E27FC236}">
                <a16:creationId xmlns:a16="http://schemas.microsoft.com/office/drawing/2014/main" id="{A43F71A0-70BC-4209-AE16-CF8016AFAA8B}"/>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07632B72-BB82-42EB-8222-00F64015B41C}"/>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28798545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849C53B-A0AF-4ED9-89FE-111867F9C389}"/>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45A6CB87-0EAE-4BA8-9075-C91220DC8422}"/>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64AE24D4-BBCB-486E-8B47-D47D4B0DFAD1}"/>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5" name="Footer Placeholder 4">
            <a:extLst>
              <a:ext uri="{FF2B5EF4-FFF2-40B4-BE49-F238E27FC236}">
                <a16:creationId xmlns:a16="http://schemas.microsoft.com/office/drawing/2014/main" id="{D55CD29A-7785-4A0D-94F2-E32B61160567}"/>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09081C2F-DBA5-4273-8405-0F49E7FD009F}"/>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38191144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4FD26-5AF6-4C81-89C7-D9FE4F35E3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7D2891A7-C845-4924-8533-D9752DA797E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a:extLst>
              <a:ext uri="{FF2B5EF4-FFF2-40B4-BE49-F238E27FC236}">
                <a16:creationId xmlns:a16="http://schemas.microsoft.com/office/drawing/2014/main" id="{9F0AFD45-7D23-4E8F-AE20-B1B5F24F84FB}"/>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5" name="Footer Placeholder 4">
            <a:extLst>
              <a:ext uri="{FF2B5EF4-FFF2-40B4-BE49-F238E27FC236}">
                <a16:creationId xmlns:a16="http://schemas.microsoft.com/office/drawing/2014/main" id="{F8F98DCE-9871-41DA-A5E8-0257DD03E113}"/>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FD96D7DE-B9DC-4FBD-99EA-002B797701A7}"/>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255118666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6E3CF-4F82-4AAD-84ED-2EB750A209EB}"/>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37F48670-C7F2-40DF-B16D-B5F900F6266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DA412F14-6966-453E-B4AB-D7685FD3BD6A}"/>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5" name="Footer Placeholder 4">
            <a:extLst>
              <a:ext uri="{FF2B5EF4-FFF2-40B4-BE49-F238E27FC236}">
                <a16:creationId xmlns:a16="http://schemas.microsoft.com/office/drawing/2014/main" id="{07F935F4-7029-4F00-9498-143DD0E2FE39}"/>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696DB486-98C5-4573-A6D7-71C35612458B}"/>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37410628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1FC77-DE14-4AED-B771-4A71E4E03B9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D844E640-8FC8-4E28-A203-FB656D8FAA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46F17D6-489B-484E-A9F1-D09422E10AD2}"/>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5" name="Footer Placeholder 4">
            <a:extLst>
              <a:ext uri="{FF2B5EF4-FFF2-40B4-BE49-F238E27FC236}">
                <a16:creationId xmlns:a16="http://schemas.microsoft.com/office/drawing/2014/main" id="{4A573BD5-7744-4CA3-A7F6-B86E800F50E3}"/>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4B34AF69-A3F3-47FE-A0D2-052DEB4D8E14}"/>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3257321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730A7-B03E-4DD6-9603-CD5770CF0432}"/>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08EBAF7D-B3AC-4797-A3A6-F2B4D086EBB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4FCDB80F-E1C3-4BED-90FD-627C5864CB0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ED667229-452F-46AF-8AC1-7C75F5F192A6}"/>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6" name="Footer Placeholder 5">
            <a:extLst>
              <a:ext uri="{FF2B5EF4-FFF2-40B4-BE49-F238E27FC236}">
                <a16:creationId xmlns:a16="http://schemas.microsoft.com/office/drawing/2014/main" id="{CF1CD9AF-E3F1-4299-BA7D-C987C243D9EE}"/>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8505E456-668A-4089-9149-7CCD892FE057}"/>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23916707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AB157-60DE-4AEB-B59F-6511C8D961C8}"/>
              </a:ext>
            </a:extLst>
          </p:cNvPr>
          <p:cNvSpPr>
            <a:spLocks noGrp="1"/>
          </p:cNvSpPr>
          <p:nvPr>
            <p:ph type="title"/>
          </p:nvPr>
        </p:nvSpPr>
        <p:spPr>
          <a:xfrm>
            <a:off x="839788" y="365125"/>
            <a:ext cx="10515600" cy="1325563"/>
          </a:xfr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26284643-3C22-40E5-859A-91B7090093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1C9D7A-6BD9-4BE5-8654-A7B1875E9F7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14085384-0EE0-4BCB-84E2-B9D235CF20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A00559-4F3A-4D98-B52E-F8A9ECFE345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6C7EA145-80DF-4C66-A8BC-615C1CD2C68A}"/>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8" name="Footer Placeholder 7">
            <a:extLst>
              <a:ext uri="{FF2B5EF4-FFF2-40B4-BE49-F238E27FC236}">
                <a16:creationId xmlns:a16="http://schemas.microsoft.com/office/drawing/2014/main" id="{618D333A-B50E-498D-979A-4A454D1E78FB}"/>
              </a:ext>
            </a:extLst>
          </p:cNvPr>
          <p:cNvSpPr>
            <a:spLocks noGrp="1"/>
          </p:cNvSpPr>
          <p:nvPr>
            <p:ph type="ftr" sz="quarter" idx="11"/>
          </p:nvPr>
        </p:nvSpPr>
        <p:spPr/>
        <p:txBody>
          <a:bodyPr/>
          <a:lstStyle/>
          <a:p>
            <a:endParaRPr lang="it-IT"/>
          </a:p>
        </p:txBody>
      </p:sp>
      <p:sp>
        <p:nvSpPr>
          <p:cNvPr id="9" name="Slide Number Placeholder 8">
            <a:extLst>
              <a:ext uri="{FF2B5EF4-FFF2-40B4-BE49-F238E27FC236}">
                <a16:creationId xmlns:a16="http://schemas.microsoft.com/office/drawing/2014/main" id="{5C8F5CD9-D7B5-45D8-9D69-4E22226E346B}"/>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2279636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8E98B-69A5-4E19-9949-83F1B8B10C32}"/>
              </a:ext>
            </a:extLst>
          </p:cNvPr>
          <p:cNvSpPr>
            <a:spLocks noGrp="1"/>
          </p:cNvSpPr>
          <p:nvPr>
            <p:ph type="title"/>
          </p:nvPr>
        </p:nvSpPr>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07C49071-077B-4042-B227-FDE6F7310CCD}"/>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4" name="Footer Placeholder 3">
            <a:extLst>
              <a:ext uri="{FF2B5EF4-FFF2-40B4-BE49-F238E27FC236}">
                <a16:creationId xmlns:a16="http://schemas.microsoft.com/office/drawing/2014/main" id="{202B0C29-0237-485E-B9DD-47CBEF030CBB}"/>
              </a:ext>
            </a:extLst>
          </p:cNvPr>
          <p:cNvSpPr>
            <a:spLocks noGrp="1"/>
          </p:cNvSpPr>
          <p:nvPr>
            <p:ph type="ftr" sz="quarter" idx="11"/>
          </p:nvPr>
        </p:nvSpPr>
        <p:spPr/>
        <p:txBody>
          <a:bodyPr/>
          <a:lstStyle/>
          <a:p>
            <a:endParaRPr lang="it-IT"/>
          </a:p>
        </p:txBody>
      </p:sp>
      <p:sp>
        <p:nvSpPr>
          <p:cNvPr id="5" name="Slide Number Placeholder 4">
            <a:extLst>
              <a:ext uri="{FF2B5EF4-FFF2-40B4-BE49-F238E27FC236}">
                <a16:creationId xmlns:a16="http://schemas.microsoft.com/office/drawing/2014/main" id="{8E74568E-A830-474E-B9D1-256C9246A79B}"/>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9499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0DCD5-B4B8-4A7A-949F-FCCC4884E35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35F9C226-38BD-4C9C-A473-9D97881010C0}"/>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2B0922AF-AB79-4FCF-B6DF-D4D55064AE4B}"/>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707CB887-CB76-43B1-98AE-51C6FFDE51D3}"/>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6" name="Footer Placeholder 5">
            <a:extLst>
              <a:ext uri="{FF2B5EF4-FFF2-40B4-BE49-F238E27FC236}">
                <a16:creationId xmlns:a16="http://schemas.microsoft.com/office/drawing/2014/main" id="{6CA8F967-87E4-4A3F-A9CA-E7AD97B61643}"/>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1A0B1407-CA8B-462D-9CC5-44005FA19FEC}"/>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23546258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1C89D8-E78D-425A-A38D-CDC5F9BA1D38}"/>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3" name="Footer Placeholder 2">
            <a:extLst>
              <a:ext uri="{FF2B5EF4-FFF2-40B4-BE49-F238E27FC236}">
                <a16:creationId xmlns:a16="http://schemas.microsoft.com/office/drawing/2014/main" id="{80FF7163-E0E1-4109-8059-21BB3067BF4C}"/>
              </a:ext>
            </a:extLst>
          </p:cNvPr>
          <p:cNvSpPr>
            <a:spLocks noGrp="1"/>
          </p:cNvSpPr>
          <p:nvPr>
            <p:ph type="ftr" sz="quarter" idx="11"/>
          </p:nvPr>
        </p:nvSpPr>
        <p:spPr/>
        <p:txBody>
          <a:bodyPr/>
          <a:lstStyle/>
          <a:p>
            <a:endParaRPr lang="it-IT"/>
          </a:p>
        </p:txBody>
      </p:sp>
      <p:sp>
        <p:nvSpPr>
          <p:cNvPr id="4" name="Slide Number Placeholder 3">
            <a:extLst>
              <a:ext uri="{FF2B5EF4-FFF2-40B4-BE49-F238E27FC236}">
                <a16:creationId xmlns:a16="http://schemas.microsoft.com/office/drawing/2014/main" id="{89AB9A38-7970-4DD2-9F15-E60A29DE4EEB}"/>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200068791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C7BBA-A044-4663-BB83-044C4A55A5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3039BF49-5A52-41AF-9FFF-C64CC480AC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086C8DCA-BBE5-45ED-8333-9EFF26D2FD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493E95-5D8D-4D6D-BF09-FCF779BB1BBC}"/>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6" name="Footer Placeholder 5">
            <a:extLst>
              <a:ext uri="{FF2B5EF4-FFF2-40B4-BE49-F238E27FC236}">
                <a16:creationId xmlns:a16="http://schemas.microsoft.com/office/drawing/2014/main" id="{55E62CDC-650E-4FB3-B187-23C4937DA6BC}"/>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59C31F74-25F7-4372-B1F6-FEA7C9B81603}"/>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51510897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E7510-57AA-41E8-AD40-07FB65D426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7C330E4D-2BFE-466B-A618-15216CFB5C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811AE165-B4EA-4BE6-8AEC-930EF72E95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3EA673-408D-49FA-AE8C-02E7FFC4430D}"/>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6" name="Footer Placeholder 5">
            <a:extLst>
              <a:ext uri="{FF2B5EF4-FFF2-40B4-BE49-F238E27FC236}">
                <a16:creationId xmlns:a16="http://schemas.microsoft.com/office/drawing/2014/main" id="{A83D9A5D-6914-41BA-B64B-791A460F9A81}"/>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B88DC5AF-EA7E-4AA1-956A-346C3278E8F5}"/>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72680341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048D3-A529-44D2-B190-4B2F71AFCD8E}"/>
              </a:ext>
            </a:extLst>
          </p:cNvPr>
          <p:cNvSpPr>
            <a:spLocks noGrp="1"/>
          </p:cNvSpPr>
          <p:nvPr>
            <p:ph type="title"/>
          </p:nvPr>
        </p:nvSpPr>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96723F80-2A7A-4847-838B-934A2C88620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B688CA66-5F2A-4DDE-9D4A-FAE124DBD250}"/>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5" name="Footer Placeholder 4">
            <a:extLst>
              <a:ext uri="{FF2B5EF4-FFF2-40B4-BE49-F238E27FC236}">
                <a16:creationId xmlns:a16="http://schemas.microsoft.com/office/drawing/2014/main" id="{BC4B4056-EF38-4A4A-860C-85DF105336F0}"/>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46F63B1F-6D05-4087-88A3-2EDB50D97078}"/>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4548806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B9938D-C4E9-440C-A938-AABE42A75B7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A95C68FD-EB9D-4385-8782-E67195BE7CE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330039CA-2453-4EB1-B152-98E61A638A94}"/>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5" name="Footer Placeholder 4">
            <a:extLst>
              <a:ext uri="{FF2B5EF4-FFF2-40B4-BE49-F238E27FC236}">
                <a16:creationId xmlns:a16="http://schemas.microsoft.com/office/drawing/2014/main" id="{E99C236C-359C-4BFB-B90A-765D734AEE69}"/>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B47F0103-6B41-49EE-8131-A40E99680A22}"/>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3469061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D12CE-6A28-476C-82D8-7342E500124B}"/>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FB898506-62F5-4439-8268-37B30DF6FAA5}"/>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6A6934-F72C-45CA-83F6-8A62FC445752}"/>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BF928325-C6A9-4D39-9CAA-CC46E20E61A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C25B6AF-7021-41BB-B1C8-7549DBD26B21}"/>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A4DF588B-FD79-4ED8-846B-81F9373C85DA}"/>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8" name="Footer Placeholder 7">
            <a:extLst>
              <a:ext uri="{FF2B5EF4-FFF2-40B4-BE49-F238E27FC236}">
                <a16:creationId xmlns:a16="http://schemas.microsoft.com/office/drawing/2014/main" id="{44B0A32F-D65E-41C7-AB41-64D901F7ACFE}"/>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9" name="Slide Number Placeholder 8">
            <a:extLst>
              <a:ext uri="{FF2B5EF4-FFF2-40B4-BE49-F238E27FC236}">
                <a16:creationId xmlns:a16="http://schemas.microsoft.com/office/drawing/2014/main" id="{922A1F34-7BE8-457C-916F-D0CEC91A0A52}"/>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4022621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92ED1-1BC9-43B6-97F9-CAD0008E8ED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32C7C40E-E2DE-4223-9FD8-F7C26816AC3F}"/>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4" name="Footer Placeholder 3">
            <a:extLst>
              <a:ext uri="{FF2B5EF4-FFF2-40B4-BE49-F238E27FC236}">
                <a16:creationId xmlns:a16="http://schemas.microsoft.com/office/drawing/2014/main" id="{07A34953-019A-4A27-97E1-EAE695A0B22D}"/>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5" name="Slide Number Placeholder 4">
            <a:extLst>
              <a:ext uri="{FF2B5EF4-FFF2-40B4-BE49-F238E27FC236}">
                <a16:creationId xmlns:a16="http://schemas.microsoft.com/office/drawing/2014/main" id="{FBBCBD81-CBA1-4740-8303-6D0114C59F68}"/>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4075329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6918A8-109E-411A-ABD7-9E8A14B93AAF}"/>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3" name="Footer Placeholder 2">
            <a:extLst>
              <a:ext uri="{FF2B5EF4-FFF2-40B4-BE49-F238E27FC236}">
                <a16:creationId xmlns:a16="http://schemas.microsoft.com/office/drawing/2014/main" id="{A776FB05-56C5-4038-9E21-46A7A6BA5303}"/>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4" name="Slide Number Placeholder 3">
            <a:extLst>
              <a:ext uri="{FF2B5EF4-FFF2-40B4-BE49-F238E27FC236}">
                <a16:creationId xmlns:a16="http://schemas.microsoft.com/office/drawing/2014/main" id="{5ADEEA11-D365-4B32-9826-04A65AA6E0F3}"/>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3600249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AA6FA-5337-403B-8CF3-40A3394A4799}"/>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76CAE12B-C0EB-4E71-B0D7-E5B1635457A9}"/>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29CBDBF9-509F-41CC-8BAE-B739544ABC6A}"/>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FEEB104-49CC-4BE5-BC70-BA7B43D0A97D}"/>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6" name="Footer Placeholder 5">
            <a:extLst>
              <a:ext uri="{FF2B5EF4-FFF2-40B4-BE49-F238E27FC236}">
                <a16:creationId xmlns:a16="http://schemas.microsoft.com/office/drawing/2014/main" id="{A4CC788E-B14F-4E94-82D8-D5C2754E5040}"/>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E28B7702-1868-4160-AB8A-84895B15A007}"/>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1614089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7345A-B7C9-486E-B036-2391F235971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65ED20B8-77E6-4692-BBD1-426786A279D7}"/>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01D8E5E2-1086-41DF-BFCD-AA455981333E}"/>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CD3BC9-BBA2-4FFF-A833-AC16B6C74D54}"/>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6" name="Footer Placeholder 5">
            <a:extLst>
              <a:ext uri="{FF2B5EF4-FFF2-40B4-BE49-F238E27FC236}">
                <a16:creationId xmlns:a16="http://schemas.microsoft.com/office/drawing/2014/main" id="{2D9D69D5-718F-48A6-A48D-F734F2A73D7A}"/>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E6283F95-5AB7-40C2-B7A3-1DADD478F49D}"/>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2755416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4.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4.emf"/><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A picture containing text, screenshot, graphic design, graphics&#10;&#10;Description automatically generated">
            <a:extLst>
              <a:ext uri="{FF2B5EF4-FFF2-40B4-BE49-F238E27FC236}">
                <a16:creationId xmlns:a16="http://schemas.microsoft.com/office/drawing/2014/main" id="{70FDE585-9531-4B58-95A9-3FE1ABDE89E3}"/>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l="4584" t="5147" r="5499"/>
          <a:stretch/>
        </p:blipFill>
        <p:spPr>
          <a:xfrm>
            <a:off x="0" y="0"/>
            <a:ext cx="12192000" cy="6858000"/>
          </a:xfrm>
          <a:prstGeom prst="rect">
            <a:avLst/>
          </a:prstGeom>
        </p:spPr>
      </p:pic>
    </p:spTree>
    <p:extLst>
      <p:ext uri="{BB962C8B-B14F-4D97-AF65-F5344CB8AC3E}">
        <p14:creationId xmlns:p14="http://schemas.microsoft.com/office/powerpoint/2010/main" val="29833978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1C33C1B-8F5E-4C39-B304-11BAA54A83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a:extLst>
              <a:ext uri="{FF2B5EF4-FFF2-40B4-BE49-F238E27FC236}">
                <a16:creationId xmlns:a16="http://schemas.microsoft.com/office/drawing/2014/main" id="{B0A3A309-5662-44F9-91DF-785855A4A4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70C12E94-3042-4B2F-AAD3-3ACB5736B3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086D34-7D96-448A-A763-7FE4E3281B24}" type="datetimeFigureOut">
              <a:rPr lang="it-IT" smtClean="0"/>
              <a:t>16/12/2025</a:t>
            </a:fld>
            <a:endParaRPr lang="it-IT"/>
          </a:p>
        </p:txBody>
      </p:sp>
      <p:sp>
        <p:nvSpPr>
          <p:cNvPr id="5" name="Footer Placeholder 4">
            <a:extLst>
              <a:ext uri="{FF2B5EF4-FFF2-40B4-BE49-F238E27FC236}">
                <a16:creationId xmlns:a16="http://schemas.microsoft.com/office/drawing/2014/main" id="{F33ED4E8-1806-47A3-8C01-1439A0579E3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a:extLst>
              <a:ext uri="{FF2B5EF4-FFF2-40B4-BE49-F238E27FC236}">
                <a16:creationId xmlns:a16="http://schemas.microsoft.com/office/drawing/2014/main" id="{CDFD9440-BD48-4C18-84EE-518A1B8F7E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655D3D-19B3-4393-B6E9-CD8D1D51785E}" type="slidenum">
              <a:rPr lang="it-IT" smtClean="0"/>
              <a:t>‹N›</a:t>
            </a:fld>
            <a:endParaRPr lang="it-IT"/>
          </a:p>
        </p:txBody>
      </p:sp>
      <p:pic>
        <p:nvPicPr>
          <p:cNvPr id="7" name="Picture 6" descr="A picture containing text, sky, screenshot&#10;&#10;Description automatically generated">
            <a:extLst>
              <a:ext uri="{FF2B5EF4-FFF2-40B4-BE49-F238E27FC236}">
                <a16:creationId xmlns:a16="http://schemas.microsoft.com/office/drawing/2014/main" id="{B502555E-F45A-452E-8B51-9C8E7683C7F7}"/>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l="4462" t="4860" r="5348"/>
          <a:stretch/>
        </p:blipFill>
        <p:spPr>
          <a:xfrm>
            <a:off x="0" y="0"/>
            <a:ext cx="12192000" cy="6858000"/>
          </a:xfrm>
          <a:prstGeom prst="rect">
            <a:avLst/>
          </a:prstGeom>
        </p:spPr>
      </p:pic>
    </p:spTree>
    <p:extLst>
      <p:ext uri="{BB962C8B-B14F-4D97-AF65-F5344CB8AC3E}">
        <p14:creationId xmlns:p14="http://schemas.microsoft.com/office/powerpoint/2010/main" val="269030962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magine 3">
            <a:extLst>
              <a:ext uri="{FF2B5EF4-FFF2-40B4-BE49-F238E27FC236}">
                <a16:creationId xmlns:a16="http://schemas.microsoft.com/office/drawing/2014/main" id="{44DD9668-F317-4145-88F8-C0FCA9A49E8A}"/>
              </a:ext>
            </a:extLst>
          </p:cNvPr>
          <p:cNvPicPr>
            <a:picLocks noChangeAspect="1"/>
          </p:cNvPicPr>
          <p:nvPr userDrawn="1"/>
        </p:nvPicPr>
        <p:blipFill rotWithShape="1">
          <a:blip r:embed="rId13" cstate="print">
            <a:extLst>
              <a:ext uri="{28A0092B-C50C-407E-A947-70E740481C1C}">
                <a14:useLocalDpi xmlns:a14="http://schemas.microsoft.com/office/drawing/2010/main" val="0"/>
              </a:ext>
            </a:extLst>
          </a:blip>
          <a:srcRect t="69564" b="24773"/>
          <a:stretch/>
        </p:blipFill>
        <p:spPr bwMode="auto">
          <a:xfrm>
            <a:off x="0" y="5881357"/>
            <a:ext cx="12192000" cy="976643"/>
          </a:xfrm>
          <a:prstGeom prst="rect">
            <a:avLst/>
          </a:prstGeom>
          <a:ln>
            <a:noFill/>
          </a:ln>
          <a:extLst>
            <a:ext uri="{53640926-AAD7-44D8-BBD7-CCE9431645EC}">
              <a14:shadowObscured xmlns:a14="http://schemas.microsoft.com/office/drawing/2010/main"/>
            </a:ext>
          </a:extLst>
        </p:spPr>
      </p:pic>
      <p:pic>
        <p:nvPicPr>
          <p:cNvPr id="8" name="Immagine 1">
            <a:extLst>
              <a:ext uri="{FF2B5EF4-FFF2-40B4-BE49-F238E27FC236}">
                <a16:creationId xmlns:a16="http://schemas.microsoft.com/office/drawing/2014/main" id="{BD81BE5F-8FBF-4DFE-96AE-548ED356D523}"/>
              </a:ext>
            </a:extLst>
          </p:cNvPr>
          <p:cNvPicPr>
            <a:picLocks noChangeAspect="1"/>
          </p:cNvPicPr>
          <p:nvPr userDrawn="1"/>
        </p:nvPicPr>
        <p:blipFill>
          <a:blip r:embed="rId14"/>
          <a:stretch>
            <a:fillRect/>
          </a:stretch>
        </p:blipFill>
        <p:spPr>
          <a:xfrm>
            <a:off x="2753422" y="6171665"/>
            <a:ext cx="6939800" cy="396025"/>
          </a:xfrm>
          <a:prstGeom prst="rect">
            <a:avLst/>
          </a:prstGeom>
        </p:spPr>
      </p:pic>
    </p:spTree>
    <p:extLst>
      <p:ext uri="{BB962C8B-B14F-4D97-AF65-F5344CB8AC3E}">
        <p14:creationId xmlns:p14="http://schemas.microsoft.com/office/powerpoint/2010/main" val="34298998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2110487-2DA8-4A20-A007-9082737EC9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a:extLst>
              <a:ext uri="{FF2B5EF4-FFF2-40B4-BE49-F238E27FC236}">
                <a16:creationId xmlns:a16="http://schemas.microsoft.com/office/drawing/2014/main" id="{D601EC9E-C692-49D8-84CB-E6BE427760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E3E0FC1D-4818-44C0-911F-EA3D2BAD64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D20895-0ECE-447F-8525-A2B684E82BD1}" type="datetimeFigureOut">
              <a:rPr lang="it-IT" smtClean="0"/>
              <a:t>16/12/2025</a:t>
            </a:fld>
            <a:endParaRPr lang="it-IT"/>
          </a:p>
        </p:txBody>
      </p:sp>
      <p:sp>
        <p:nvSpPr>
          <p:cNvPr id="5" name="Footer Placeholder 4">
            <a:extLst>
              <a:ext uri="{FF2B5EF4-FFF2-40B4-BE49-F238E27FC236}">
                <a16:creationId xmlns:a16="http://schemas.microsoft.com/office/drawing/2014/main" id="{7655E505-080B-48E3-85ED-9E597933A3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a:extLst>
              <a:ext uri="{FF2B5EF4-FFF2-40B4-BE49-F238E27FC236}">
                <a16:creationId xmlns:a16="http://schemas.microsoft.com/office/drawing/2014/main" id="{B9A4255B-934C-4B24-908F-8ECEB821575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5B4219-1DDB-4786-AA6C-1A86D3E7BD45}" type="slidenum">
              <a:rPr lang="it-IT" smtClean="0"/>
              <a:t>‹N›</a:t>
            </a:fld>
            <a:endParaRPr lang="it-IT"/>
          </a:p>
        </p:txBody>
      </p:sp>
      <p:pic>
        <p:nvPicPr>
          <p:cNvPr id="7" name="Immagine 1">
            <a:extLst>
              <a:ext uri="{FF2B5EF4-FFF2-40B4-BE49-F238E27FC236}">
                <a16:creationId xmlns:a16="http://schemas.microsoft.com/office/drawing/2014/main" id="{DBCC30AC-D98B-48B3-A984-E041877CEB0D}"/>
              </a:ext>
            </a:extLst>
          </p:cNvPr>
          <p:cNvPicPr>
            <a:picLocks noChangeAspect="1"/>
          </p:cNvPicPr>
          <p:nvPr userDrawn="1"/>
        </p:nvPicPr>
        <p:blipFill>
          <a:blip r:embed="rId13"/>
          <a:stretch>
            <a:fillRect/>
          </a:stretch>
        </p:blipFill>
        <p:spPr>
          <a:xfrm>
            <a:off x="2626100" y="6286472"/>
            <a:ext cx="6939800" cy="396025"/>
          </a:xfrm>
          <a:prstGeom prst="rect">
            <a:avLst/>
          </a:prstGeom>
        </p:spPr>
      </p:pic>
    </p:spTree>
    <p:extLst>
      <p:ext uri="{BB962C8B-B14F-4D97-AF65-F5344CB8AC3E}">
        <p14:creationId xmlns:p14="http://schemas.microsoft.com/office/powerpoint/2010/main" val="14569934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C634569-5BE5-4C7A-BA36-5C342ABBEC8A}"/>
              </a:ext>
            </a:extLst>
          </p:cNvPr>
          <p:cNvSpPr txBox="1"/>
          <p:nvPr/>
        </p:nvSpPr>
        <p:spPr>
          <a:xfrm>
            <a:off x="1451856" y="2204534"/>
            <a:ext cx="9884761" cy="1938992"/>
          </a:xfrm>
          <a:prstGeom prst="rect">
            <a:avLst/>
          </a:prstGeom>
          <a:noFill/>
        </p:spPr>
        <p:txBody>
          <a:bodyPr wrap="square" rtlCol="0">
            <a:spAutoFit/>
          </a:bodyPr>
          <a:lstStyle/>
          <a:p>
            <a:pPr algn="ctr"/>
            <a:r>
              <a:rPr lang="it-IT" sz="3600" b="1" dirty="0">
                <a:solidFill>
                  <a:schemeClr val="bg1"/>
                </a:solidFill>
                <a:latin typeface="Gill Sans MT" panose="020B0502020104020203" pitchFamily="34" charset="0"/>
              </a:rPr>
              <a:t>PR FSE+ 2021-2027 – Punto 5.a </a:t>
            </a:r>
            <a:r>
              <a:rPr lang="it-IT" sz="3600" b="1" dirty="0" err="1">
                <a:solidFill>
                  <a:schemeClr val="bg1"/>
                </a:solidFill>
                <a:latin typeface="Gill Sans MT" panose="020B0502020104020203" pitchFamily="34" charset="0"/>
              </a:rPr>
              <a:t>OdG</a:t>
            </a:r>
            <a:endParaRPr lang="it-IT" sz="3600" b="1" dirty="0">
              <a:solidFill>
                <a:schemeClr val="bg1"/>
              </a:solidFill>
              <a:latin typeface="Gill Sans MT" panose="020B0502020104020203" pitchFamily="34" charset="0"/>
            </a:endParaRPr>
          </a:p>
          <a:p>
            <a:pPr algn="ctr"/>
            <a:r>
              <a:rPr lang="it-IT" sz="2800" b="1" dirty="0">
                <a:solidFill>
                  <a:schemeClr val="bg1"/>
                </a:solidFill>
                <a:latin typeface="Gill Sans MT" panose="020B0502020104020203" pitchFamily="34" charset="0"/>
              </a:rPr>
              <a:t>Informativa su interventi avviati e previsti e su eventuali problematiche (include azioni per la parità di genere, le pari opportunità e la non discriminazione)</a:t>
            </a:r>
          </a:p>
        </p:txBody>
      </p:sp>
      <p:sp>
        <p:nvSpPr>
          <p:cNvPr id="5" name="TextBox 4">
            <a:extLst>
              <a:ext uri="{FF2B5EF4-FFF2-40B4-BE49-F238E27FC236}">
                <a16:creationId xmlns:a16="http://schemas.microsoft.com/office/drawing/2014/main" id="{5C5D4497-E8FA-45AA-8AAE-B508310B45A4}"/>
              </a:ext>
            </a:extLst>
          </p:cNvPr>
          <p:cNvSpPr txBox="1"/>
          <p:nvPr/>
        </p:nvSpPr>
        <p:spPr>
          <a:xfrm>
            <a:off x="2602120" y="3464985"/>
            <a:ext cx="7584231" cy="1200329"/>
          </a:xfrm>
          <a:prstGeom prst="rect">
            <a:avLst/>
          </a:prstGeom>
          <a:noFill/>
        </p:spPr>
        <p:txBody>
          <a:bodyPr wrap="square" rtlCol="0">
            <a:spAutoFit/>
          </a:bodyPr>
          <a:lstStyle/>
          <a:p>
            <a:pPr algn="ctr"/>
            <a:endParaRPr lang="it-IT" sz="2400" dirty="0">
              <a:solidFill>
                <a:schemeClr val="bg1"/>
              </a:solidFill>
              <a:latin typeface="Gill Sans MT" panose="020B0502020104020203" pitchFamily="34" charset="0"/>
            </a:endParaRPr>
          </a:p>
          <a:p>
            <a:pPr algn="ctr"/>
            <a:endParaRPr lang="it-IT" sz="2400" dirty="0">
              <a:solidFill>
                <a:schemeClr val="bg1"/>
              </a:solidFill>
              <a:latin typeface="Gill Sans MT" panose="020B0502020104020203" pitchFamily="34" charset="0"/>
            </a:endParaRPr>
          </a:p>
          <a:p>
            <a:pPr algn="ctr"/>
            <a:r>
              <a:rPr lang="it-IT" sz="2400" dirty="0">
                <a:solidFill>
                  <a:schemeClr val="bg1"/>
                </a:solidFill>
                <a:latin typeface="Gill Sans MT" panose="020B0502020104020203" pitchFamily="34" charset="0"/>
              </a:rPr>
              <a:t>Comitato di Sorveglianza – Roma, 18 dicembre 2025</a:t>
            </a:r>
          </a:p>
        </p:txBody>
      </p:sp>
    </p:spTree>
    <p:extLst>
      <p:ext uri="{BB962C8B-B14F-4D97-AF65-F5344CB8AC3E}">
        <p14:creationId xmlns:p14="http://schemas.microsoft.com/office/powerpoint/2010/main" val="21415664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258969" y="949618"/>
            <a:ext cx="1554496" cy="523220"/>
          </a:xfrm>
          <a:prstGeom prst="rect">
            <a:avLst/>
          </a:prstGeom>
          <a:solidFill>
            <a:schemeClr val="accent1"/>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white"/>
                </a:solidFill>
                <a:effectLst/>
                <a:uLnTx/>
                <a:uFillTx/>
                <a:latin typeface="Gill Sans MT" panose="020B0502020104020203" pitchFamily="34" charset="0"/>
                <a:ea typeface="Calibri" panose="020F0502020204030204" pitchFamily="34" charset="0"/>
                <a:cs typeface="Times New Roman" panose="02020603050405020304" pitchFamily="18" charset="0"/>
              </a:rPr>
              <a:t>Azioni per la parità di genere </a:t>
            </a:r>
            <a:endParaRPr kumimoji="0" lang="it-IT"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ttangolo 6"/>
          <p:cNvSpPr/>
          <p:nvPr/>
        </p:nvSpPr>
        <p:spPr>
          <a:xfrm>
            <a:off x="269113" y="3275928"/>
            <a:ext cx="1554496" cy="738664"/>
          </a:xfrm>
          <a:prstGeom prst="rect">
            <a:avLst/>
          </a:prstGeom>
          <a:solidFill>
            <a:schemeClr val="accent1"/>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white"/>
                </a:solidFill>
                <a:effectLst/>
                <a:uLnTx/>
                <a:uFillTx/>
                <a:latin typeface="Gill Sans MT" panose="020B0502020104020203" pitchFamily="34" charset="0"/>
                <a:ea typeface="Calibri" panose="020F0502020204030204" pitchFamily="34" charset="0"/>
                <a:cs typeface="Times New Roman" panose="02020603050405020304" pitchFamily="18" charset="0"/>
              </a:rPr>
              <a:t>Azioni per persone con disabilità</a:t>
            </a:r>
            <a:endParaRPr kumimoji="0" lang="it-IT"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Rettangolo 5"/>
          <p:cNvSpPr/>
          <p:nvPr/>
        </p:nvSpPr>
        <p:spPr>
          <a:xfrm>
            <a:off x="2113156" y="604703"/>
            <a:ext cx="9617975" cy="261610"/>
          </a:xfrm>
          <a:prstGeom prst="rect">
            <a:avLst/>
          </a:prstGeom>
          <a:solidFill>
            <a:schemeClr val="accent3">
              <a:lumMod val="20000"/>
              <a:lumOff val="80000"/>
            </a:schemeClr>
          </a:solidFill>
        </p:spPr>
        <p:txBody>
          <a:bodyPr wrap="square" lIns="0">
            <a:spAutoFit/>
          </a:bodyPr>
          <a:lstStyle/>
          <a:p>
            <a:pPr marL="152400" marR="0" lvl="0" indent="0" algn="l" defTabSz="914400" rtl="0" eaLnBrk="1" fontAlgn="auto" latinLnBrk="0" hangingPunct="1">
              <a:lnSpc>
                <a:spcPct val="100000"/>
              </a:lnSpc>
              <a:spcBef>
                <a:spcPts val="0"/>
              </a:spcBef>
              <a:spcAft>
                <a:spcPts val="500"/>
              </a:spcAft>
              <a:buClrTx/>
              <a:buSzTx/>
              <a:buFontTx/>
              <a:buNone/>
              <a:tabLst>
                <a:tab pos="6113780" algn="r"/>
              </a:tabLst>
              <a:defRPr/>
            </a:pPr>
            <a:r>
              <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Impresa Formativa. Incentivi per la creazione d’impresa a favore dei giovani e delle donne del Lazio - </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(Priorità 1 OS ESO4.3) – </a:t>
            </a:r>
            <a:r>
              <a:rPr lang="it-IT" sz="11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Dotazione: 10 Me </a:t>
            </a:r>
          </a:p>
        </p:txBody>
      </p:sp>
      <p:sp>
        <p:nvSpPr>
          <p:cNvPr id="10" name="Rettangolo 9"/>
          <p:cNvSpPr/>
          <p:nvPr/>
        </p:nvSpPr>
        <p:spPr>
          <a:xfrm>
            <a:off x="2113156" y="903625"/>
            <a:ext cx="9617976" cy="261610"/>
          </a:xfrm>
          <a:prstGeom prst="rect">
            <a:avLst/>
          </a:prstGeom>
          <a:solidFill>
            <a:schemeClr val="accent3">
              <a:lumMod val="20000"/>
              <a:lumOff val="80000"/>
            </a:schemeClr>
          </a:solidFill>
        </p:spPr>
        <p:txBody>
          <a:bodyPr wrap="square" lIns="0">
            <a:spAutoFit/>
          </a:bodyPr>
          <a:lstStyle/>
          <a:p>
            <a:pPr marL="152400" lvl="0">
              <a:spcAft>
                <a:spcPts val="500"/>
              </a:spcAft>
              <a:tabLst>
                <a:tab pos="6113780" algn="r"/>
              </a:tabLst>
              <a:defRPr/>
            </a:pPr>
            <a:r>
              <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mn-ea"/>
                <a:cs typeface="+mn-cs"/>
              </a:rPr>
              <a:t>Incentivi occupazionali per favorire l'ingresso nel mondo del lavoro dei giovani e delle donne del Lazio - </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mn-ea"/>
                <a:cs typeface="+mn-cs"/>
              </a:rPr>
              <a:t>(</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Priorità 1 OS ESO4.3) - </a:t>
            </a:r>
            <a:r>
              <a:rPr lang="it-IT" sz="11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Dotazione</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2,5 Me </a:t>
            </a:r>
          </a:p>
        </p:txBody>
      </p:sp>
      <p:sp>
        <p:nvSpPr>
          <p:cNvPr id="11" name="Rettangolo 10"/>
          <p:cNvSpPr/>
          <p:nvPr/>
        </p:nvSpPr>
        <p:spPr>
          <a:xfrm>
            <a:off x="2122575" y="1202253"/>
            <a:ext cx="9617977" cy="261610"/>
          </a:xfrm>
          <a:prstGeom prst="rect">
            <a:avLst/>
          </a:prstGeom>
          <a:solidFill>
            <a:schemeClr val="accent3">
              <a:lumMod val="20000"/>
              <a:lumOff val="80000"/>
            </a:schemeClr>
          </a:solidFill>
        </p:spPr>
        <p:txBody>
          <a:bodyPr wrap="square" lIns="0">
            <a:spAutoFit/>
          </a:bodyPr>
          <a:lstStyle/>
          <a:p>
            <a:pPr marL="152400">
              <a:spcAft>
                <a:spcPts val="500"/>
              </a:spcAft>
              <a:tabLst>
                <a:tab pos="6113780" algn="r"/>
              </a:tabLst>
            </a:pPr>
            <a:r>
              <a:rPr lang="it-IT" sz="1100" b="1" dirty="0">
                <a:solidFill>
                  <a:srgbClr val="4472C4"/>
                </a:solidFill>
                <a:latin typeface="Gill Sans MT" panose="020B0502020104020203" pitchFamily="34" charset="0"/>
              </a:rPr>
              <a:t>OI EFAMILY - Buoni asili nido (</a:t>
            </a:r>
            <a:r>
              <a:rPr lang="it-IT" sz="1100" b="1" dirty="0" err="1">
                <a:solidFill>
                  <a:srgbClr val="4472C4"/>
                </a:solidFill>
                <a:latin typeface="Gill Sans MT" panose="020B0502020104020203" pitchFamily="34" charset="0"/>
              </a:rPr>
              <a:t>a.e</a:t>
            </a:r>
            <a:r>
              <a:rPr lang="it-IT" sz="1100" b="1" dirty="0">
                <a:solidFill>
                  <a:srgbClr val="4472C4"/>
                </a:solidFill>
                <a:latin typeface="Gill Sans MT" panose="020B0502020104020203" pitchFamily="34" charset="0"/>
              </a:rPr>
              <a:t>. 2022/23, 2023/24, 2024/25) </a:t>
            </a:r>
            <a:r>
              <a:rPr lang="it-IT" sz="1100" dirty="0">
                <a:solidFill>
                  <a:srgbClr val="4472C4"/>
                </a:solidFill>
                <a:latin typeface="Gill Sans MT" panose="020B0502020104020203" pitchFamily="34" charset="0"/>
              </a:rPr>
              <a:t>- (Priorità 3 OS ESO4.11) - Dotazione: 25,8 Me </a:t>
            </a:r>
          </a:p>
        </p:txBody>
      </p:sp>
      <p:sp>
        <p:nvSpPr>
          <p:cNvPr id="12" name="Rettangolo 11"/>
          <p:cNvSpPr/>
          <p:nvPr/>
        </p:nvSpPr>
        <p:spPr>
          <a:xfrm>
            <a:off x="2122575" y="1498294"/>
            <a:ext cx="9617976" cy="261610"/>
          </a:xfrm>
          <a:prstGeom prst="rect">
            <a:avLst/>
          </a:prstGeom>
          <a:solidFill>
            <a:schemeClr val="accent3">
              <a:lumMod val="20000"/>
              <a:lumOff val="80000"/>
            </a:schemeClr>
          </a:solidFill>
        </p:spPr>
        <p:txBody>
          <a:bodyPr wrap="square" lIns="0">
            <a:spAutoFit/>
          </a:bodyPr>
          <a:lstStyle/>
          <a:p>
            <a:pPr marL="152400" lvl="0">
              <a:spcAft>
                <a:spcPts val="500"/>
              </a:spcAft>
              <a:tabLst>
                <a:tab pos="6113780" algn="r"/>
              </a:tabLst>
              <a:defRPr/>
            </a:pPr>
            <a:r>
              <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Contributi</a:t>
            </a:r>
            <a:r>
              <a:rPr kumimoji="0" lang="it-IT" sz="1100" b="0" i="0" u="none" strike="noStrike" kern="1200" cap="none" spc="0" normalizeH="0" baseline="0" noProof="0" dirty="0">
                <a:ln>
                  <a:noFill/>
                </a:ln>
                <a:solidFill>
                  <a:srgbClr val="FF0000"/>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a:t>
            </a:r>
            <a:r>
              <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per l’acquisto di servizio di baby </a:t>
            </a:r>
            <a:r>
              <a:rPr kumimoji="0" lang="it-IT" sz="1100" b="1" i="0" u="none" strike="noStrike" kern="1200" cap="none" spc="0" normalizeH="0" baseline="0" noProof="0" dirty="0" err="1">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sitting</a:t>
            </a:r>
            <a:r>
              <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 </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(Priorità 1 OS ESO4.3) - </a:t>
            </a:r>
            <a:r>
              <a:rPr lang="it-IT" sz="11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Dotazione</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3 Me </a:t>
            </a:r>
            <a:endParaRPr kumimoji="0" lang="it-IT" sz="1100" b="0" i="0" u="none" strike="noStrike" kern="1200" cap="none" spc="0" normalizeH="0" baseline="0" noProof="0" dirty="0">
              <a:ln>
                <a:noFill/>
              </a:ln>
              <a:solidFill>
                <a:srgbClr val="FF0000"/>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endParaRPr>
          </a:p>
        </p:txBody>
      </p:sp>
      <p:sp>
        <p:nvSpPr>
          <p:cNvPr id="13" name="Rettangolo 12"/>
          <p:cNvSpPr/>
          <p:nvPr/>
        </p:nvSpPr>
        <p:spPr>
          <a:xfrm>
            <a:off x="2103010" y="2168038"/>
            <a:ext cx="9622867" cy="261610"/>
          </a:xfrm>
          <a:prstGeom prst="rect">
            <a:avLst/>
          </a:prstGeom>
          <a:solidFill>
            <a:schemeClr val="accent3">
              <a:lumMod val="20000"/>
              <a:lumOff val="80000"/>
            </a:schemeClr>
          </a:solidFill>
        </p:spPr>
        <p:txBody>
          <a:bodyPr wrap="square" lIns="0">
            <a:spAutoFit/>
          </a:bodyPr>
          <a:lstStyle/>
          <a:p>
            <a:pPr marL="152400" lvl="0">
              <a:spcAft>
                <a:spcPts val="500"/>
              </a:spcAft>
              <a:tabLst>
                <a:tab pos="6113780" algn="r"/>
              </a:tabLst>
              <a:defRPr/>
            </a:pPr>
            <a:r>
              <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Integrazione scolastica e formativa degli allievi con disabilità (AEC – </a:t>
            </a:r>
            <a:r>
              <a:rPr kumimoji="0" lang="it-IT" sz="1100" b="1" i="0" u="none" strike="noStrike" kern="1200" cap="none" spc="0" normalizeH="0" baseline="0" noProof="0" dirty="0" err="1">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a.s.</a:t>
            </a:r>
            <a:r>
              <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2022/23, 2023/24, 2024/25) - </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(Priorità 3 OS ESO4.1) - </a:t>
            </a:r>
            <a:r>
              <a:rPr lang="it-IT" sz="11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Dotazione</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101,3 Me </a:t>
            </a:r>
          </a:p>
        </p:txBody>
      </p:sp>
      <p:sp>
        <p:nvSpPr>
          <p:cNvPr id="14" name="Rettangolo 13"/>
          <p:cNvSpPr/>
          <p:nvPr/>
        </p:nvSpPr>
        <p:spPr>
          <a:xfrm>
            <a:off x="2112792" y="2767468"/>
            <a:ext cx="9617976" cy="261610"/>
          </a:xfrm>
          <a:prstGeom prst="rect">
            <a:avLst/>
          </a:prstGeom>
          <a:solidFill>
            <a:schemeClr val="accent3">
              <a:lumMod val="20000"/>
              <a:lumOff val="80000"/>
            </a:schemeClr>
          </a:solidFill>
        </p:spPr>
        <p:txBody>
          <a:bodyPr wrap="square" lIns="0">
            <a:spAutoFit/>
          </a:bodyPr>
          <a:lstStyle/>
          <a:p>
            <a:pPr marL="152400" lvl="0">
              <a:spcAft>
                <a:spcPts val="500"/>
              </a:spcAft>
              <a:tabLst>
                <a:tab pos="6113780" algn="r"/>
              </a:tabLst>
              <a:defRPr/>
            </a:pPr>
            <a:r>
              <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OI EFAMILY - </a:t>
            </a:r>
            <a:r>
              <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mn-ea"/>
                <a:cs typeface="+mn-cs"/>
              </a:rPr>
              <a:t>Pacchetti vacanza per persone con disabilità (annualità 2024) – </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mn-ea"/>
                <a:cs typeface="+mn-cs"/>
              </a:rPr>
              <a:t>(</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Priorità 3 OS ESO4.11)- </a:t>
            </a:r>
            <a:r>
              <a:rPr lang="it-IT" sz="11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Dotazione: 2,5 Me </a:t>
            </a:r>
          </a:p>
        </p:txBody>
      </p:sp>
      <p:sp>
        <p:nvSpPr>
          <p:cNvPr id="15" name="Rettangolo 14"/>
          <p:cNvSpPr/>
          <p:nvPr/>
        </p:nvSpPr>
        <p:spPr>
          <a:xfrm>
            <a:off x="2122574" y="3537301"/>
            <a:ext cx="9613083" cy="261610"/>
          </a:xfrm>
          <a:prstGeom prst="rect">
            <a:avLst/>
          </a:prstGeom>
          <a:solidFill>
            <a:schemeClr val="accent3">
              <a:lumMod val="20000"/>
              <a:lumOff val="80000"/>
            </a:schemeClr>
          </a:solidFill>
        </p:spPr>
        <p:txBody>
          <a:bodyPr wrap="square" lIns="0">
            <a:spAutoFit/>
          </a:bodyPr>
          <a:lstStyle/>
          <a:p>
            <a:pPr marL="152400" lvl="0">
              <a:spcAft>
                <a:spcPts val="500"/>
              </a:spcAft>
              <a:tabLst>
                <a:tab pos="6113780" algn="r"/>
              </a:tabLst>
              <a:defRPr/>
            </a:pPr>
            <a:r>
              <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Progetti di inclusione attiva e di integrazione socio-lavorativa persone con disabilità e con svantaggio - </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(Priorità 3 OS ESO4.8) - </a:t>
            </a:r>
            <a:r>
              <a:rPr lang="it-IT" sz="11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Dotazione</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5 Me </a:t>
            </a:r>
          </a:p>
        </p:txBody>
      </p:sp>
      <p:sp>
        <p:nvSpPr>
          <p:cNvPr id="16" name="Rettangolo 15"/>
          <p:cNvSpPr/>
          <p:nvPr/>
        </p:nvSpPr>
        <p:spPr>
          <a:xfrm>
            <a:off x="2122575" y="3843442"/>
            <a:ext cx="9613082" cy="261610"/>
          </a:xfrm>
          <a:prstGeom prst="rect">
            <a:avLst/>
          </a:prstGeom>
          <a:solidFill>
            <a:schemeClr val="accent3">
              <a:lumMod val="20000"/>
              <a:lumOff val="80000"/>
            </a:schemeClr>
          </a:solidFill>
        </p:spPr>
        <p:txBody>
          <a:bodyPr wrap="square" lIns="0">
            <a:spAutoFit/>
          </a:bodyPr>
          <a:lstStyle/>
          <a:p>
            <a:pPr marL="152400" lvl="0">
              <a:spcAft>
                <a:spcPts val="500"/>
              </a:spcAft>
              <a:tabLst>
                <a:tab pos="6113780" algn="r"/>
              </a:tabLst>
              <a:defRPr/>
            </a:pPr>
            <a:r>
              <a:rPr lang="it-IT" sz="1100" b="1" dirty="0">
                <a:solidFill>
                  <a:srgbClr val="4472C4"/>
                </a:solidFill>
                <a:latin typeface="Gill Sans MT" panose="020B0502020104020203" pitchFamily="34" charset="0"/>
              </a:rPr>
              <a:t>Rafforzamento del supporto agli studenti con disturbo dell’apprendimento (DSA) - Università del Lazio - </a:t>
            </a:r>
            <a:r>
              <a:rPr kumimoji="0" lang="it-IT" sz="1100" b="0" i="0" u="none" strike="noStrike" kern="1200" cap="none" spc="-2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(Priorità 3 OS ESO4.11) - </a:t>
            </a:r>
            <a:r>
              <a:rPr lang="it-IT" sz="1100" spc="-2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Dotazione</a:t>
            </a:r>
            <a:r>
              <a:rPr kumimoji="0" lang="it-IT" sz="1100" b="0" i="0" u="none" strike="noStrike" kern="1200" cap="none" spc="-2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2,1 Me </a:t>
            </a:r>
          </a:p>
        </p:txBody>
      </p:sp>
      <p:sp>
        <p:nvSpPr>
          <p:cNvPr id="17" name="Rettangolo 16"/>
          <p:cNvSpPr/>
          <p:nvPr/>
        </p:nvSpPr>
        <p:spPr>
          <a:xfrm>
            <a:off x="2112792" y="2467753"/>
            <a:ext cx="9622866" cy="261610"/>
          </a:xfrm>
          <a:prstGeom prst="rect">
            <a:avLst/>
          </a:prstGeom>
          <a:solidFill>
            <a:schemeClr val="accent3">
              <a:lumMod val="20000"/>
              <a:lumOff val="80000"/>
            </a:schemeClr>
          </a:solidFill>
        </p:spPr>
        <p:txBody>
          <a:bodyPr wrap="square" lIns="0">
            <a:spAutoFit/>
          </a:bodyPr>
          <a:lstStyle/>
          <a:p>
            <a:pPr marL="152400" lvl="0">
              <a:spcAft>
                <a:spcPts val="500"/>
              </a:spcAft>
              <a:tabLst>
                <a:tab pos="6113780" algn="r"/>
              </a:tabLst>
              <a:defRPr/>
            </a:pPr>
            <a:r>
              <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mn-ea"/>
                <a:cs typeface="+mn-cs"/>
              </a:rPr>
              <a:t>Buoni Servizio per prevenzione del disagio psichico, assistenza psicologica e tutela della salute mentale - </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(Priorità 3 OS ESO4.11) - </a:t>
            </a:r>
            <a:r>
              <a:rPr lang="it-IT" sz="11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Dotazione</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2,5 Me </a:t>
            </a:r>
          </a:p>
        </p:txBody>
      </p:sp>
      <p:sp>
        <p:nvSpPr>
          <p:cNvPr id="18" name="Rettangolo 17"/>
          <p:cNvSpPr/>
          <p:nvPr/>
        </p:nvSpPr>
        <p:spPr>
          <a:xfrm>
            <a:off x="2122576" y="3067746"/>
            <a:ext cx="9603302" cy="430887"/>
          </a:xfrm>
          <a:prstGeom prst="rect">
            <a:avLst/>
          </a:prstGeom>
          <a:solidFill>
            <a:schemeClr val="accent3">
              <a:lumMod val="20000"/>
              <a:lumOff val="80000"/>
            </a:schemeClr>
          </a:solidFill>
        </p:spPr>
        <p:txBody>
          <a:bodyPr wrap="square" lIns="0">
            <a:spAutoFit/>
          </a:bodyPr>
          <a:lstStyle/>
          <a:p>
            <a:pPr marL="152400" lvl="0" algn="just">
              <a:spcAft>
                <a:spcPts val="500"/>
              </a:spcAft>
              <a:tabLst>
                <a:tab pos="6113780" algn="r"/>
              </a:tabLst>
              <a:defRPr/>
            </a:pPr>
            <a:r>
              <a:rPr lang="it-IT" sz="1100" b="1" dirty="0">
                <a:solidFill>
                  <a:srgbClr val="70AD47">
                    <a:lumMod val="75000"/>
                  </a:srgbClr>
                </a:solidFill>
                <a:latin typeface="Gill Sans MT" panose="020B0502020104020203" pitchFamily="34" charset="0"/>
              </a:rPr>
              <a:t>Piano Annuale Interventi Sistema Educativo Regionale - Percorsi per disabili </a:t>
            </a:r>
            <a:r>
              <a:rPr lang="it-IT" sz="1100" b="1" spc="-20" dirty="0">
                <a:solidFill>
                  <a:srgbClr val="4472C4"/>
                </a:solidFill>
                <a:latin typeface="Gill Sans MT" panose="020B0502020104020203" pitchFamily="34" charset="0"/>
              </a:rPr>
              <a:t>(2022/23, 2023/24, 2024/25, </a:t>
            </a:r>
            <a:r>
              <a:rPr lang="it-IT" sz="1100" b="1" dirty="0">
                <a:solidFill>
                  <a:srgbClr val="70AD47">
                    <a:lumMod val="75000"/>
                  </a:srgbClr>
                </a:solidFill>
                <a:latin typeface="Gill Sans MT" panose="020B0502020104020203" pitchFamily="34" charset="0"/>
              </a:rPr>
              <a:t>2025/26</a:t>
            </a:r>
            <a:r>
              <a:rPr lang="it-IT" sz="1100" b="1" spc="-20" dirty="0">
                <a:solidFill>
                  <a:srgbClr val="4472C4"/>
                </a:solidFill>
                <a:latin typeface="Gill Sans MT" panose="020B0502020104020203" pitchFamily="34" charset="0"/>
              </a:rPr>
              <a:t>) - </a:t>
            </a:r>
            <a:r>
              <a:rPr kumimoji="0" lang="it-IT" sz="1100" b="0" i="0" u="none" strike="noStrike" kern="1200" cap="none" spc="-20" normalizeH="0" baseline="0" noProof="0" dirty="0">
                <a:ln>
                  <a:noFill/>
                </a:ln>
                <a:solidFill>
                  <a:srgbClr val="4472C4"/>
                </a:solidFill>
                <a:effectLst/>
                <a:uLnTx/>
                <a:uFillTx/>
                <a:latin typeface="Gill Sans MT" panose="020B0502020104020203" pitchFamily="34" charset="0"/>
                <a:ea typeface="+mn-ea"/>
                <a:cs typeface="+mn-cs"/>
              </a:rPr>
              <a:t>(</a:t>
            </a:r>
            <a:r>
              <a:rPr kumimoji="0" lang="it-IT" sz="1100" b="0" i="0" u="none" strike="noStrike" kern="1200" cap="none" spc="-2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Priorità 3 OS ESO4.12) - </a:t>
            </a:r>
            <a:r>
              <a:rPr lang="it-IT" sz="1100" spc="-2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Dotazione</a:t>
            </a:r>
            <a:r>
              <a:rPr kumimoji="0" lang="it-IT" sz="1100" b="0" i="0" u="none" strike="noStrike" kern="1200" cap="none" spc="-2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15,8 Me </a:t>
            </a:r>
          </a:p>
        </p:txBody>
      </p:sp>
      <p:cxnSp>
        <p:nvCxnSpPr>
          <p:cNvPr id="29" name="Connettore diritto 28"/>
          <p:cNvCxnSpPr/>
          <p:nvPr/>
        </p:nvCxnSpPr>
        <p:spPr>
          <a:xfrm>
            <a:off x="1973092" y="3969172"/>
            <a:ext cx="1397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32" name="Connettore diritto 31"/>
          <p:cNvCxnSpPr/>
          <p:nvPr/>
        </p:nvCxnSpPr>
        <p:spPr>
          <a:xfrm>
            <a:off x="1973092" y="2595933"/>
            <a:ext cx="1397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33" name="Connettore diritto 32"/>
          <p:cNvCxnSpPr/>
          <p:nvPr/>
        </p:nvCxnSpPr>
        <p:spPr>
          <a:xfrm>
            <a:off x="1973092" y="2890161"/>
            <a:ext cx="1397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34" name="Connettore diritto 33"/>
          <p:cNvCxnSpPr/>
          <p:nvPr/>
        </p:nvCxnSpPr>
        <p:spPr>
          <a:xfrm>
            <a:off x="1973092" y="3278496"/>
            <a:ext cx="1397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35" name="Connettore diritto 34"/>
          <p:cNvCxnSpPr/>
          <p:nvPr/>
        </p:nvCxnSpPr>
        <p:spPr>
          <a:xfrm>
            <a:off x="1973092" y="4846888"/>
            <a:ext cx="1397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36" name="Connettore diritto 35"/>
          <p:cNvCxnSpPr/>
          <p:nvPr/>
        </p:nvCxnSpPr>
        <p:spPr>
          <a:xfrm>
            <a:off x="1973092" y="5194123"/>
            <a:ext cx="1397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37" name="Connettore diritto 36"/>
          <p:cNvCxnSpPr>
            <a:cxnSpLocks/>
          </p:cNvCxnSpPr>
          <p:nvPr/>
        </p:nvCxnSpPr>
        <p:spPr>
          <a:xfrm>
            <a:off x="1823609" y="3675265"/>
            <a:ext cx="298965" cy="2569"/>
          </a:xfrm>
          <a:prstGeom prst="line">
            <a:avLst/>
          </a:prstGeom>
        </p:spPr>
        <p:style>
          <a:lnRef idx="3">
            <a:schemeClr val="accent1"/>
          </a:lnRef>
          <a:fillRef idx="0">
            <a:schemeClr val="accent1"/>
          </a:fillRef>
          <a:effectRef idx="2">
            <a:schemeClr val="accent1"/>
          </a:effectRef>
          <a:fontRef idx="minor">
            <a:schemeClr val="tx1"/>
          </a:fontRef>
        </p:style>
      </p:cxnSp>
      <p:cxnSp>
        <p:nvCxnSpPr>
          <p:cNvPr id="38" name="Connettore diritto 37"/>
          <p:cNvCxnSpPr/>
          <p:nvPr/>
        </p:nvCxnSpPr>
        <p:spPr>
          <a:xfrm flipV="1">
            <a:off x="1967044" y="2326143"/>
            <a:ext cx="14674" cy="2880000"/>
          </a:xfrm>
          <a:prstGeom prst="line">
            <a:avLst/>
          </a:prstGeom>
        </p:spPr>
        <p:style>
          <a:lnRef idx="3">
            <a:schemeClr val="accent1"/>
          </a:lnRef>
          <a:fillRef idx="0">
            <a:schemeClr val="accent1"/>
          </a:fillRef>
          <a:effectRef idx="2">
            <a:schemeClr val="accent1"/>
          </a:effectRef>
          <a:fontRef idx="minor">
            <a:schemeClr val="tx1"/>
          </a:fontRef>
        </p:style>
      </p:cxnSp>
      <p:cxnSp>
        <p:nvCxnSpPr>
          <p:cNvPr id="47" name="Connettore diritto 46"/>
          <p:cNvCxnSpPr/>
          <p:nvPr/>
        </p:nvCxnSpPr>
        <p:spPr>
          <a:xfrm>
            <a:off x="1973093" y="1673676"/>
            <a:ext cx="1397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48" name="Connettore diritto 47"/>
          <p:cNvCxnSpPr/>
          <p:nvPr/>
        </p:nvCxnSpPr>
        <p:spPr>
          <a:xfrm>
            <a:off x="1973093" y="796172"/>
            <a:ext cx="1397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49" name="Connettore diritto 48"/>
          <p:cNvCxnSpPr/>
          <p:nvPr/>
        </p:nvCxnSpPr>
        <p:spPr>
          <a:xfrm>
            <a:off x="1973093" y="1120022"/>
            <a:ext cx="1397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0" name="Connettore diritto 49"/>
          <p:cNvCxnSpPr/>
          <p:nvPr/>
        </p:nvCxnSpPr>
        <p:spPr>
          <a:xfrm>
            <a:off x="1973093" y="1354856"/>
            <a:ext cx="1397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3" name="Connettore diritto 52"/>
          <p:cNvCxnSpPr/>
          <p:nvPr/>
        </p:nvCxnSpPr>
        <p:spPr>
          <a:xfrm>
            <a:off x="1823610" y="1216415"/>
            <a:ext cx="1397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4" name="Connettore diritto 53"/>
          <p:cNvCxnSpPr/>
          <p:nvPr/>
        </p:nvCxnSpPr>
        <p:spPr>
          <a:xfrm flipV="1">
            <a:off x="1963310" y="796172"/>
            <a:ext cx="0" cy="877504"/>
          </a:xfrm>
          <a:prstGeom prst="line">
            <a:avLst/>
          </a:prstGeom>
        </p:spPr>
        <p:style>
          <a:lnRef idx="3">
            <a:schemeClr val="accent1"/>
          </a:lnRef>
          <a:fillRef idx="0">
            <a:schemeClr val="accent1"/>
          </a:fillRef>
          <a:effectRef idx="2">
            <a:schemeClr val="accent1"/>
          </a:effectRef>
          <a:fontRef idx="minor">
            <a:schemeClr val="tx1"/>
          </a:fontRef>
        </p:style>
      </p:cxnSp>
      <p:sp>
        <p:nvSpPr>
          <p:cNvPr id="2" name="Rettangolo 1">
            <a:extLst>
              <a:ext uri="{FF2B5EF4-FFF2-40B4-BE49-F238E27FC236}">
                <a16:creationId xmlns:a16="http://schemas.microsoft.com/office/drawing/2014/main" id="{687E738B-374E-AFD3-23C8-AE6576ADA860}"/>
              </a:ext>
            </a:extLst>
          </p:cNvPr>
          <p:cNvSpPr/>
          <p:nvPr/>
        </p:nvSpPr>
        <p:spPr>
          <a:xfrm>
            <a:off x="2122575" y="4149583"/>
            <a:ext cx="9613082" cy="430887"/>
          </a:xfrm>
          <a:prstGeom prst="rect">
            <a:avLst/>
          </a:prstGeom>
          <a:solidFill>
            <a:schemeClr val="accent3">
              <a:lumMod val="20000"/>
              <a:lumOff val="80000"/>
            </a:schemeClr>
          </a:solidFill>
        </p:spPr>
        <p:txBody>
          <a:bodyPr wrap="square" lIns="0">
            <a:spAutoFit/>
          </a:bodyPr>
          <a:lstStyle/>
          <a:p>
            <a:pPr marL="152400" lvl="0">
              <a:spcAft>
                <a:spcPts val="500"/>
              </a:spcAft>
              <a:tabLst>
                <a:tab pos="6113780" algn="r"/>
              </a:tabLst>
              <a:defRPr/>
            </a:pPr>
            <a:r>
              <a:rPr lang="it-IT" sz="1100" b="1" dirty="0">
                <a:solidFill>
                  <a:srgbClr val="70AD47">
                    <a:lumMod val="75000"/>
                  </a:srgbClr>
                </a:solidFill>
                <a:latin typeface="Gill Sans MT" panose="020B0502020104020203" pitchFamily="34" charset="0"/>
              </a:rPr>
              <a:t>Progettazione esecutiva per la realizzazione e gestione delle Agenzie per la Vita Indipendente per persone con disabilità </a:t>
            </a:r>
            <a:r>
              <a:rPr lang="it-IT" sz="1100" b="1" dirty="0">
                <a:solidFill>
                  <a:srgbClr val="4472C4"/>
                </a:solidFill>
                <a:latin typeface="Gill Sans MT" panose="020B0502020104020203" pitchFamily="34" charset="0"/>
              </a:rPr>
              <a:t>- </a:t>
            </a:r>
            <a:r>
              <a:rPr kumimoji="0" lang="it-IT" sz="1100" b="0" i="0" u="none" strike="noStrike" kern="1200" cap="none" spc="-2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(Priorità 3 OS ESO4.11) - </a:t>
            </a:r>
            <a:r>
              <a:rPr lang="it-IT" sz="1100" spc="-2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Dotazione</a:t>
            </a:r>
            <a:r>
              <a:rPr kumimoji="0" lang="it-IT" sz="1100" b="0" i="0" u="none" strike="noStrike" kern="1200" cap="none" spc="-2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a:t>
            </a:r>
            <a:r>
              <a:rPr lang="it-IT" sz="1100" spc="-2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1</a:t>
            </a:r>
            <a:r>
              <a:rPr kumimoji="0" lang="it-IT" sz="1100" b="0" i="0" u="none" strike="noStrike" kern="1200" cap="none" spc="-2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Me </a:t>
            </a:r>
          </a:p>
        </p:txBody>
      </p:sp>
      <p:sp>
        <p:nvSpPr>
          <p:cNvPr id="3" name="Rettangolo 2">
            <a:extLst>
              <a:ext uri="{FF2B5EF4-FFF2-40B4-BE49-F238E27FC236}">
                <a16:creationId xmlns:a16="http://schemas.microsoft.com/office/drawing/2014/main" id="{024E57BC-7CF8-8100-A768-BC3A587A7844}"/>
              </a:ext>
            </a:extLst>
          </p:cNvPr>
          <p:cNvSpPr/>
          <p:nvPr/>
        </p:nvSpPr>
        <p:spPr>
          <a:xfrm>
            <a:off x="2122575" y="4617420"/>
            <a:ext cx="9613082" cy="430887"/>
          </a:xfrm>
          <a:prstGeom prst="rect">
            <a:avLst/>
          </a:prstGeom>
          <a:solidFill>
            <a:schemeClr val="accent3">
              <a:lumMod val="20000"/>
              <a:lumOff val="80000"/>
            </a:schemeClr>
          </a:solidFill>
        </p:spPr>
        <p:txBody>
          <a:bodyPr wrap="square" lIns="0">
            <a:spAutoFit/>
          </a:bodyPr>
          <a:lstStyle/>
          <a:p>
            <a:pPr marL="152400" lvl="0" algn="just">
              <a:spcAft>
                <a:spcPts val="500"/>
              </a:spcAft>
              <a:tabLst>
                <a:tab pos="6113780" algn="r"/>
              </a:tabLst>
              <a:defRPr/>
            </a:pPr>
            <a:r>
              <a:rPr lang="it-IT" sz="1100" b="1" dirty="0">
                <a:solidFill>
                  <a:srgbClr val="70AD47">
                    <a:lumMod val="75000"/>
                  </a:srgbClr>
                </a:solidFill>
                <a:latin typeface="Gill Sans MT" panose="020B0502020104020203" pitchFamily="34" charset="0"/>
              </a:rPr>
              <a:t>Centri polivalenti 2.0 per giovani e adulti con disturbo dello spettro autistico e altre disabilità con bisogni complessi </a:t>
            </a:r>
            <a:r>
              <a:rPr lang="it-IT" sz="1100" b="1" dirty="0">
                <a:solidFill>
                  <a:srgbClr val="4472C4"/>
                </a:solidFill>
                <a:latin typeface="Gill Sans MT" panose="020B0502020104020203" pitchFamily="34" charset="0"/>
              </a:rPr>
              <a:t>- </a:t>
            </a:r>
            <a:r>
              <a:rPr kumimoji="0" lang="it-IT" sz="1100" b="0" i="0" u="none" strike="noStrike" kern="1200" cap="none" spc="-2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(Priorità 3 OS ESO4.11) - </a:t>
            </a:r>
            <a:r>
              <a:rPr lang="it-IT" sz="1100" spc="-2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Dotazione</a:t>
            </a:r>
            <a:r>
              <a:rPr kumimoji="0" lang="it-IT" sz="1100" b="0" i="0" u="none" strike="noStrike" kern="1200" cap="none" spc="-2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5 Me </a:t>
            </a:r>
          </a:p>
        </p:txBody>
      </p:sp>
      <p:sp>
        <p:nvSpPr>
          <p:cNvPr id="4" name="Rettangolo 3">
            <a:extLst>
              <a:ext uri="{FF2B5EF4-FFF2-40B4-BE49-F238E27FC236}">
                <a16:creationId xmlns:a16="http://schemas.microsoft.com/office/drawing/2014/main" id="{587E728E-21EE-C277-2A80-45BA92960ADC}"/>
              </a:ext>
            </a:extLst>
          </p:cNvPr>
          <p:cNvSpPr/>
          <p:nvPr/>
        </p:nvSpPr>
        <p:spPr>
          <a:xfrm>
            <a:off x="2122575" y="5085257"/>
            <a:ext cx="9613082" cy="261610"/>
          </a:xfrm>
          <a:prstGeom prst="rect">
            <a:avLst/>
          </a:prstGeom>
          <a:solidFill>
            <a:schemeClr val="accent3">
              <a:lumMod val="20000"/>
              <a:lumOff val="80000"/>
            </a:schemeClr>
          </a:solidFill>
        </p:spPr>
        <p:txBody>
          <a:bodyPr wrap="square" lIns="0">
            <a:spAutoFit/>
          </a:bodyPr>
          <a:lstStyle/>
          <a:p>
            <a:pPr marL="152400" lvl="0">
              <a:spcAft>
                <a:spcPts val="500"/>
              </a:spcAft>
              <a:tabLst>
                <a:tab pos="6113780" algn="r"/>
              </a:tabLst>
              <a:defRPr/>
            </a:pPr>
            <a:r>
              <a:rPr lang="it-IT" sz="1100" b="1" dirty="0">
                <a:solidFill>
                  <a:srgbClr val="70AD47">
                    <a:lumMod val="75000"/>
                  </a:srgbClr>
                </a:solidFill>
                <a:latin typeface="Gill Sans MT" panose="020B0502020104020203" pitchFamily="34" charset="0"/>
              </a:rPr>
              <a:t>Giubileo 2025: percorsi di inclusione per un giubileo partecipativo a favore di persone con disabilità </a:t>
            </a:r>
            <a:r>
              <a:rPr lang="it-IT" sz="1100" b="1" dirty="0">
                <a:solidFill>
                  <a:srgbClr val="4472C4"/>
                </a:solidFill>
                <a:latin typeface="Gill Sans MT" panose="020B0502020104020203" pitchFamily="34" charset="0"/>
              </a:rPr>
              <a:t>- </a:t>
            </a:r>
            <a:r>
              <a:rPr kumimoji="0" lang="it-IT" sz="1100" b="0" i="0" u="none" strike="noStrike" kern="1200" cap="none" spc="-2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(Priorità 3 OS ESO4.11) - </a:t>
            </a:r>
            <a:r>
              <a:rPr lang="it-IT" sz="1100" spc="-2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Dotazione</a:t>
            </a:r>
            <a:r>
              <a:rPr kumimoji="0" lang="it-IT" sz="1100" b="0" i="0" u="none" strike="noStrike" kern="1200" cap="none" spc="-2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a:t>
            </a:r>
            <a:r>
              <a:rPr lang="it-IT" sz="1100" spc="-2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1,7</a:t>
            </a:r>
            <a:r>
              <a:rPr kumimoji="0" lang="it-IT" sz="1100" b="0" i="0" u="none" strike="noStrike" kern="1200" cap="none" spc="-2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Me </a:t>
            </a:r>
          </a:p>
        </p:txBody>
      </p:sp>
      <p:cxnSp>
        <p:nvCxnSpPr>
          <p:cNvPr id="9" name="Connettore diritto 8">
            <a:extLst>
              <a:ext uri="{FF2B5EF4-FFF2-40B4-BE49-F238E27FC236}">
                <a16:creationId xmlns:a16="http://schemas.microsoft.com/office/drawing/2014/main" id="{0BDE83C2-F53C-BEE8-2FA6-6E0E4E8F903C}"/>
              </a:ext>
            </a:extLst>
          </p:cNvPr>
          <p:cNvCxnSpPr/>
          <p:nvPr/>
        </p:nvCxnSpPr>
        <p:spPr>
          <a:xfrm>
            <a:off x="1979574" y="2321217"/>
            <a:ext cx="1397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25" name="Connettore diritto 24">
            <a:extLst>
              <a:ext uri="{FF2B5EF4-FFF2-40B4-BE49-F238E27FC236}">
                <a16:creationId xmlns:a16="http://schemas.microsoft.com/office/drawing/2014/main" id="{81544176-2735-0AEE-EEE0-B7E1D5ACAFF3}"/>
              </a:ext>
            </a:extLst>
          </p:cNvPr>
          <p:cNvCxnSpPr/>
          <p:nvPr/>
        </p:nvCxnSpPr>
        <p:spPr>
          <a:xfrm>
            <a:off x="1976550" y="4374225"/>
            <a:ext cx="139700" cy="0"/>
          </a:xfrm>
          <a:prstGeom prst="line">
            <a:avLst/>
          </a:prstGeom>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43661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39815C-2CA6-AE4B-6F48-9951064D5BF4}"/>
            </a:ext>
          </a:extLst>
        </p:cNvPr>
        <p:cNvGrpSpPr/>
        <p:nvPr/>
      </p:nvGrpSpPr>
      <p:grpSpPr>
        <a:xfrm>
          <a:off x="0" y="0"/>
          <a:ext cx="0" cy="0"/>
          <a:chOff x="0" y="0"/>
          <a:chExt cx="0" cy="0"/>
        </a:xfrm>
      </p:grpSpPr>
      <p:sp>
        <p:nvSpPr>
          <p:cNvPr id="8" name="Rettangolo 7">
            <a:extLst>
              <a:ext uri="{FF2B5EF4-FFF2-40B4-BE49-F238E27FC236}">
                <a16:creationId xmlns:a16="http://schemas.microsoft.com/office/drawing/2014/main" id="{370B2256-0844-5B12-4C4B-FA9F42C468BA}"/>
              </a:ext>
            </a:extLst>
          </p:cNvPr>
          <p:cNvSpPr/>
          <p:nvPr/>
        </p:nvSpPr>
        <p:spPr>
          <a:xfrm>
            <a:off x="397531" y="2335546"/>
            <a:ext cx="1707350" cy="523220"/>
          </a:xfrm>
          <a:prstGeom prst="rect">
            <a:avLst/>
          </a:prstGeom>
          <a:solidFill>
            <a:schemeClr val="accent1"/>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white"/>
                </a:solidFill>
                <a:effectLst/>
                <a:uLnTx/>
                <a:uFillTx/>
                <a:latin typeface="Gill Sans MT" panose="020B0502020104020203" pitchFamily="34" charset="0"/>
                <a:ea typeface="Calibri" panose="020F0502020204030204" pitchFamily="34" charset="0"/>
                <a:cs typeface="Times New Roman" panose="02020603050405020304" pitchFamily="18" charset="0"/>
              </a:rPr>
              <a:t>Azioni per la non discriminazione</a:t>
            </a:r>
            <a:endParaRPr kumimoji="0" lang="it-IT"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9" name="Rettangolo 18">
            <a:extLst>
              <a:ext uri="{FF2B5EF4-FFF2-40B4-BE49-F238E27FC236}">
                <a16:creationId xmlns:a16="http://schemas.microsoft.com/office/drawing/2014/main" id="{95D03AF1-5DEE-9036-4912-3E02C1206077}"/>
              </a:ext>
            </a:extLst>
          </p:cNvPr>
          <p:cNvSpPr/>
          <p:nvPr/>
        </p:nvSpPr>
        <p:spPr>
          <a:xfrm>
            <a:off x="2375936" y="1694371"/>
            <a:ext cx="9102702" cy="430887"/>
          </a:xfrm>
          <a:prstGeom prst="rect">
            <a:avLst/>
          </a:prstGeom>
          <a:solidFill>
            <a:schemeClr val="accent3">
              <a:lumMod val="20000"/>
              <a:lumOff val="80000"/>
            </a:schemeClr>
          </a:solidFill>
        </p:spPr>
        <p:txBody>
          <a:bodyPr wrap="square" lIns="0">
            <a:spAutoFit/>
          </a:bodyPr>
          <a:lstStyle/>
          <a:p>
            <a:pPr marL="152400" lvl="0" algn="just">
              <a:spcAft>
                <a:spcPts val="500"/>
              </a:spcAft>
              <a:tabLst>
                <a:tab pos="6113780" algn="r"/>
              </a:tabLst>
              <a:defRPr/>
            </a:pPr>
            <a:r>
              <a:rPr lang="it-IT" sz="1100" b="1" dirty="0">
                <a:solidFill>
                  <a:srgbClr val="4472C4"/>
                </a:solidFill>
                <a:latin typeface="Gill Sans MT" panose="020B0502020104020203" pitchFamily="34" charset="0"/>
              </a:rPr>
              <a:t>Percorsi integrati finalizzati a prevenire e rimuovere ogni forma di discriminazione nei confronti di categorie di soggetti vulnerabili - </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(Priorità 1 OS ESO4.3) - </a:t>
            </a:r>
            <a:r>
              <a:rPr lang="it-IT" sz="11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Dotazione</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1,5 Me </a:t>
            </a:r>
          </a:p>
        </p:txBody>
      </p:sp>
      <p:sp>
        <p:nvSpPr>
          <p:cNvPr id="20" name="Rettangolo 19">
            <a:extLst>
              <a:ext uri="{FF2B5EF4-FFF2-40B4-BE49-F238E27FC236}">
                <a16:creationId xmlns:a16="http://schemas.microsoft.com/office/drawing/2014/main" id="{A48B6F08-8E89-FAE0-3E96-508FBB7DFA78}"/>
              </a:ext>
            </a:extLst>
          </p:cNvPr>
          <p:cNvSpPr/>
          <p:nvPr/>
        </p:nvSpPr>
        <p:spPr>
          <a:xfrm>
            <a:off x="2375936" y="2524704"/>
            <a:ext cx="9102702" cy="430887"/>
          </a:xfrm>
          <a:prstGeom prst="rect">
            <a:avLst/>
          </a:prstGeom>
          <a:solidFill>
            <a:schemeClr val="accent3">
              <a:lumMod val="20000"/>
              <a:lumOff val="80000"/>
            </a:schemeClr>
          </a:solidFill>
        </p:spPr>
        <p:txBody>
          <a:bodyPr wrap="square" lIns="0">
            <a:spAutoFit/>
          </a:bodyPr>
          <a:lstStyle/>
          <a:p>
            <a:pPr marL="152400" lvl="0" algn="just">
              <a:spcAft>
                <a:spcPts val="500"/>
              </a:spcAft>
              <a:tabLst>
                <a:tab pos="6113780" algn="r"/>
              </a:tabLst>
              <a:defRPr/>
            </a:pPr>
            <a:r>
              <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Potenziamento degli "Sportelli Ascolto" per il supporto e l'assistenza psicologica presso le scuole del Lazio – </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(Priorità 3 OS ESO4.11) - </a:t>
            </a:r>
            <a:r>
              <a:rPr lang="it-IT" sz="11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Dotazione</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12 Me </a:t>
            </a:r>
          </a:p>
        </p:txBody>
      </p:sp>
      <p:sp>
        <p:nvSpPr>
          <p:cNvPr id="21" name="Rettangolo 20">
            <a:extLst>
              <a:ext uri="{FF2B5EF4-FFF2-40B4-BE49-F238E27FC236}">
                <a16:creationId xmlns:a16="http://schemas.microsoft.com/office/drawing/2014/main" id="{5A0CF11D-940D-110F-65F2-34AD1BA4D3FC}"/>
              </a:ext>
            </a:extLst>
          </p:cNvPr>
          <p:cNvSpPr/>
          <p:nvPr/>
        </p:nvSpPr>
        <p:spPr>
          <a:xfrm>
            <a:off x="2375937" y="3016390"/>
            <a:ext cx="9102702" cy="430887"/>
          </a:xfrm>
          <a:prstGeom prst="rect">
            <a:avLst/>
          </a:prstGeom>
          <a:solidFill>
            <a:schemeClr val="accent3">
              <a:lumMod val="20000"/>
              <a:lumOff val="80000"/>
            </a:schemeClr>
          </a:solidFill>
        </p:spPr>
        <p:txBody>
          <a:bodyPr wrap="square" lIns="0">
            <a:spAutoFit/>
          </a:bodyPr>
          <a:lstStyle/>
          <a:p>
            <a:pPr marL="152400" lvl="0" algn="just">
              <a:spcAft>
                <a:spcPts val="500"/>
              </a:spcAft>
              <a:tabLst>
                <a:tab pos="6113780" algn="r"/>
              </a:tabLst>
              <a:defRPr/>
            </a:pPr>
            <a:r>
              <a:rPr kumimoji="0" lang="it-IT" sz="1100" b="1" i="0" u="none" strike="noStrike" kern="1200" cap="none" spc="0" normalizeH="0" baseline="0" noProof="0" dirty="0">
                <a:ln>
                  <a:noFill/>
                </a:ln>
                <a:solidFill>
                  <a:srgbClr val="70AD47">
                    <a:lumMod val="75000"/>
                  </a:srgbClr>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Ampliamento dotazione </a:t>
            </a:r>
            <a:r>
              <a:rPr lang="it-IT" sz="1100" b="1" dirty="0">
                <a:solidFill>
                  <a:srgbClr val="70AD47">
                    <a:lumMod val="75000"/>
                  </a:srgbClr>
                </a:solidFill>
                <a:latin typeface="Gill Sans MT" panose="020B0502020104020203" pitchFamily="34" charset="0"/>
                <a:ea typeface="EYInterstate Regular" panose="02000503020000020004" pitchFamily="2" charset="0"/>
                <a:cs typeface="EYInterstate Regular" panose="02000503020000020004" pitchFamily="2" charset="0"/>
              </a:rPr>
              <a:t>finanziaria per la r</a:t>
            </a:r>
            <a:r>
              <a:rPr kumimoji="0" lang="it-IT" sz="1100" b="1" i="0" u="none" strike="noStrike" kern="1200" cap="none" spc="0" normalizeH="0" baseline="0" noProof="0" dirty="0" err="1">
                <a:ln>
                  <a:noFill/>
                </a:ln>
                <a:solidFill>
                  <a:srgbClr val="70AD47">
                    <a:lumMod val="75000"/>
                  </a:srgbClr>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ealizzazione</a:t>
            </a:r>
            <a:r>
              <a:rPr kumimoji="0" lang="it-IT" sz="1100" b="1" i="0" u="none" strike="noStrike" kern="1200" cap="none" spc="0" normalizeH="0" baseline="0" noProof="0" dirty="0">
                <a:ln>
                  <a:noFill/>
                </a:ln>
                <a:solidFill>
                  <a:srgbClr val="70AD47">
                    <a:lumMod val="75000"/>
                  </a:srgbClr>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di progetti di agricoltura sociale per favorire l’inclusione attiva di soggetti svantaggiati -</a:t>
            </a:r>
            <a:r>
              <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(Priorità 3 OS ESO4.11) - </a:t>
            </a:r>
            <a:r>
              <a:rPr lang="it-IT" sz="11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Dotazione</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a:t>
            </a:r>
            <a:r>
              <a:rPr kumimoji="0" lang="it-IT" sz="1100" b="0" i="0" u="none" strike="noStrike" kern="1200" cap="none" spc="0" normalizeH="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a:t>
            </a:r>
            <a:r>
              <a:rPr lang="it-IT" sz="11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+1,9</a:t>
            </a:r>
            <a:r>
              <a:rPr kumimoji="0" lang="it-IT" sz="1100" b="0" i="0" u="none" strike="noStrike" kern="1200" cap="none" spc="0" normalizeH="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Me</a:t>
            </a:r>
            <a:endPar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mn-ea"/>
              <a:cs typeface="+mn-cs"/>
            </a:endParaRPr>
          </a:p>
        </p:txBody>
      </p:sp>
      <p:sp>
        <p:nvSpPr>
          <p:cNvPr id="22" name="Rettangolo 21">
            <a:extLst>
              <a:ext uri="{FF2B5EF4-FFF2-40B4-BE49-F238E27FC236}">
                <a16:creationId xmlns:a16="http://schemas.microsoft.com/office/drawing/2014/main" id="{CACECD79-3A2E-A11D-8035-B069398FD55D}"/>
              </a:ext>
            </a:extLst>
          </p:cNvPr>
          <p:cNvSpPr/>
          <p:nvPr/>
        </p:nvSpPr>
        <p:spPr>
          <a:xfrm>
            <a:off x="2375936" y="1194566"/>
            <a:ext cx="9102702" cy="430887"/>
          </a:xfrm>
          <a:prstGeom prst="rect">
            <a:avLst/>
          </a:prstGeom>
          <a:solidFill>
            <a:schemeClr val="accent3">
              <a:lumMod val="20000"/>
              <a:lumOff val="80000"/>
            </a:schemeClr>
          </a:solidFill>
        </p:spPr>
        <p:txBody>
          <a:bodyPr wrap="square" lIns="0">
            <a:spAutoFit/>
          </a:bodyPr>
          <a:lstStyle/>
          <a:p>
            <a:pPr marL="152400" lvl="0">
              <a:spcAft>
                <a:spcPts val="500"/>
              </a:spcAft>
              <a:tabLst>
                <a:tab pos="6113780" algn="r"/>
              </a:tabLst>
              <a:defRPr/>
            </a:pPr>
            <a:r>
              <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Percorsi integrati finalizzati a prevenire e rimuovere ogni forma di discriminazione fondata sull'orientamento sessuale o sull'identità di genere  </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(Priorità 3 OS ESO4.12) - </a:t>
            </a:r>
            <a:r>
              <a:rPr lang="it-IT" sz="11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Dotazione </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1,5 Me </a:t>
            </a:r>
          </a:p>
        </p:txBody>
      </p:sp>
      <p:sp>
        <p:nvSpPr>
          <p:cNvPr id="23" name="Rettangolo 22">
            <a:extLst>
              <a:ext uri="{FF2B5EF4-FFF2-40B4-BE49-F238E27FC236}">
                <a16:creationId xmlns:a16="http://schemas.microsoft.com/office/drawing/2014/main" id="{A94B4E7B-A0FE-BFB6-4A21-8EBF9C36CBB3}"/>
              </a:ext>
            </a:extLst>
          </p:cNvPr>
          <p:cNvSpPr/>
          <p:nvPr/>
        </p:nvSpPr>
        <p:spPr>
          <a:xfrm>
            <a:off x="2377372" y="2194176"/>
            <a:ext cx="9102701" cy="261610"/>
          </a:xfrm>
          <a:prstGeom prst="rect">
            <a:avLst/>
          </a:prstGeom>
          <a:solidFill>
            <a:schemeClr val="accent3">
              <a:lumMod val="20000"/>
              <a:lumOff val="80000"/>
            </a:schemeClr>
          </a:solidFill>
        </p:spPr>
        <p:txBody>
          <a:bodyPr wrap="square" lIns="0">
            <a:spAutoFit/>
          </a:bodyPr>
          <a:lstStyle/>
          <a:p>
            <a:pPr marL="152400" lvl="0">
              <a:spcAft>
                <a:spcPts val="500"/>
              </a:spcAft>
              <a:tabLst>
                <a:tab pos="6113780" algn="r"/>
              </a:tabLst>
              <a:defRPr/>
            </a:pPr>
            <a:r>
              <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OI EFAMILY - </a:t>
            </a:r>
            <a:r>
              <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mn-ea"/>
                <a:cs typeface="+mn-cs"/>
              </a:rPr>
              <a:t>Buoni servizio per la non autosufficienza (3 edizioni) -  </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mn-ea"/>
                <a:cs typeface="+mn-cs"/>
              </a:rPr>
              <a:t>(</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Priorità 3 OS ESO4.11) - </a:t>
            </a:r>
            <a:r>
              <a:rPr lang="it-IT" sz="11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Dotazione</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34 Me </a:t>
            </a:r>
            <a:endParaRPr kumimoji="0" lang="it-IT" sz="1100" b="0" i="0" u="none" strike="noStrike" kern="1200" cap="none" spc="0" normalizeH="0" baseline="0" noProof="0" dirty="0">
              <a:ln>
                <a:noFill/>
              </a:ln>
              <a:solidFill>
                <a:srgbClr val="FF0000"/>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endParaRPr>
          </a:p>
        </p:txBody>
      </p:sp>
      <p:cxnSp>
        <p:nvCxnSpPr>
          <p:cNvPr id="74" name="Connettore diritto 73">
            <a:extLst>
              <a:ext uri="{FF2B5EF4-FFF2-40B4-BE49-F238E27FC236}">
                <a16:creationId xmlns:a16="http://schemas.microsoft.com/office/drawing/2014/main" id="{76BE1D68-30DF-3B59-5F75-92D364C3E882}"/>
              </a:ext>
            </a:extLst>
          </p:cNvPr>
          <p:cNvCxnSpPr>
            <a:cxnSpLocks/>
          </p:cNvCxnSpPr>
          <p:nvPr/>
        </p:nvCxnSpPr>
        <p:spPr>
          <a:xfrm>
            <a:off x="2236235" y="2747668"/>
            <a:ext cx="131534"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5" name="Connettore diritto 74">
            <a:extLst>
              <a:ext uri="{FF2B5EF4-FFF2-40B4-BE49-F238E27FC236}">
                <a16:creationId xmlns:a16="http://schemas.microsoft.com/office/drawing/2014/main" id="{BD903B05-3ADD-84E2-9FCE-D5BA228CACDF}"/>
              </a:ext>
            </a:extLst>
          </p:cNvPr>
          <p:cNvCxnSpPr>
            <a:cxnSpLocks/>
          </p:cNvCxnSpPr>
          <p:nvPr/>
        </p:nvCxnSpPr>
        <p:spPr>
          <a:xfrm>
            <a:off x="2236235" y="1426600"/>
            <a:ext cx="131534"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6" name="Connettore diritto 75">
            <a:extLst>
              <a:ext uri="{FF2B5EF4-FFF2-40B4-BE49-F238E27FC236}">
                <a16:creationId xmlns:a16="http://schemas.microsoft.com/office/drawing/2014/main" id="{67D656C0-7CD4-8E5D-1E5D-68A05B0E1B68}"/>
              </a:ext>
            </a:extLst>
          </p:cNvPr>
          <p:cNvCxnSpPr>
            <a:cxnSpLocks/>
          </p:cNvCxnSpPr>
          <p:nvPr/>
        </p:nvCxnSpPr>
        <p:spPr>
          <a:xfrm>
            <a:off x="2236235" y="1898499"/>
            <a:ext cx="131534"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7" name="Connettore diritto 76">
            <a:extLst>
              <a:ext uri="{FF2B5EF4-FFF2-40B4-BE49-F238E27FC236}">
                <a16:creationId xmlns:a16="http://schemas.microsoft.com/office/drawing/2014/main" id="{7EAE7E5F-1173-60D7-4155-DF18A1B84FCA}"/>
              </a:ext>
            </a:extLst>
          </p:cNvPr>
          <p:cNvCxnSpPr>
            <a:cxnSpLocks/>
          </p:cNvCxnSpPr>
          <p:nvPr/>
        </p:nvCxnSpPr>
        <p:spPr>
          <a:xfrm>
            <a:off x="2236235" y="2335420"/>
            <a:ext cx="131534"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8" name="Connettore diritto 77">
            <a:extLst>
              <a:ext uri="{FF2B5EF4-FFF2-40B4-BE49-F238E27FC236}">
                <a16:creationId xmlns:a16="http://schemas.microsoft.com/office/drawing/2014/main" id="{FC57C88A-6828-ED64-D331-8AC4546576A1}"/>
              </a:ext>
            </a:extLst>
          </p:cNvPr>
          <p:cNvCxnSpPr>
            <a:cxnSpLocks/>
          </p:cNvCxnSpPr>
          <p:nvPr/>
        </p:nvCxnSpPr>
        <p:spPr>
          <a:xfrm>
            <a:off x="2236235" y="3231409"/>
            <a:ext cx="131534"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80" name="Connettore diritto 79">
            <a:extLst>
              <a:ext uri="{FF2B5EF4-FFF2-40B4-BE49-F238E27FC236}">
                <a16:creationId xmlns:a16="http://schemas.microsoft.com/office/drawing/2014/main" id="{DFD16C06-C612-BBE9-61A5-8CCB2B2B9B7C}"/>
              </a:ext>
            </a:extLst>
          </p:cNvPr>
          <p:cNvCxnSpPr/>
          <p:nvPr/>
        </p:nvCxnSpPr>
        <p:spPr>
          <a:xfrm>
            <a:off x="2096535" y="2867582"/>
            <a:ext cx="1397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81" name="Connettore diritto 80">
            <a:extLst>
              <a:ext uri="{FF2B5EF4-FFF2-40B4-BE49-F238E27FC236}">
                <a16:creationId xmlns:a16="http://schemas.microsoft.com/office/drawing/2014/main" id="{D64388B1-9185-E8FB-2B24-C1ED2AB8F5DD}"/>
              </a:ext>
            </a:extLst>
          </p:cNvPr>
          <p:cNvCxnSpPr>
            <a:cxnSpLocks/>
          </p:cNvCxnSpPr>
          <p:nvPr/>
        </p:nvCxnSpPr>
        <p:spPr>
          <a:xfrm flipV="1">
            <a:off x="2236235" y="1426600"/>
            <a:ext cx="9783" cy="2772000"/>
          </a:xfrm>
          <a:prstGeom prst="line">
            <a:avLst/>
          </a:prstGeom>
        </p:spPr>
        <p:style>
          <a:lnRef idx="3">
            <a:schemeClr val="accent1"/>
          </a:lnRef>
          <a:fillRef idx="0">
            <a:schemeClr val="accent1"/>
          </a:fillRef>
          <a:effectRef idx="2">
            <a:schemeClr val="accent1"/>
          </a:effectRef>
          <a:fontRef idx="minor">
            <a:schemeClr val="tx1"/>
          </a:fontRef>
        </p:style>
      </p:cxnSp>
      <p:sp>
        <p:nvSpPr>
          <p:cNvPr id="26" name="Rettangolo 25">
            <a:extLst>
              <a:ext uri="{FF2B5EF4-FFF2-40B4-BE49-F238E27FC236}">
                <a16:creationId xmlns:a16="http://schemas.microsoft.com/office/drawing/2014/main" id="{50DC980D-24C3-B551-139F-E66BD76B4F2A}"/>
              </a:ext>
            </a:extLst>
          </p:cNvPr>
          <p:cNvSpPr/>
          <p:nvPr/>
        </p:nvSpPr>
        <p:spPr>
          <a:xfrm>
            <a:off x="2375937" y="3508076"/>
            <a:ext cx="9102702" cy="430887"/>
          </a:xfrm>
          <a:prstGeom prst="rect">
            <a:avLst/>
          </a:prstGeom>
          <a:solidFill>
            <a:schemeClr val="accent3">
              <a:lumMod val="20000"/>
              <a:lumOff val="80000"/>
            </a:schemeClr>
          </a:solidFill>
        </p:spPr>
        <p:txBody>
          <a:bodyPr wrap="square" lIns="0">
            <a:spAutoFit/>
          </a:bodyPr>
          <a:lstStyle/>
          <a:p>
            <a:pPr marL="152400" lvl="0" algn="just">
              <a:spcAft>
                <a:spcPts val="500"/>
              </a:spcAft>
              <a:tabLst>
                <a:tab pos="6113780" algn="r"/>
              </a:tabLst>
              <a:defRPr/>
            </a:pPr>
            <a:r>
              <a:rPr kumimoji="0" lang="it-IT" sz="1100" b="1" i="0" u="none" strike="noStrike" kern="1200" cap="none" spc="0" normalizeH="0" baseline="0" noProof="0" dirty="0">
                <a:ln>
                  <a:noFill/>
                </a:ln>
                <a:solidFill>
                  <a:srgbClr val="70AD47">
                    <a:lumMod val="75000"/>
                  </a:srgbClr>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a:t>
            </a:r>
            <a:r>
              <a:rPr kumimoji="0" lang="it-IT" sz="1100" b="1" i="1" u="none" strike="noStrike" kern="1200" cap="none" spc="0" normalizeH="0" baseline="0" noProof="0" dirty="0">
                <a:ln>
                  <a:noFill/>
                </a:ln>
                <a:solidFill>
                  <a:srgbClr val="70AD47">
                    <a:lumMod val="75000"/>
                  </a:srgbClr>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Insieme per fare</a:t>
            </a:r>
            <a:r>
              <a:rPr kumimoji="0" lang="it-IT" sz="1100" b="1" i="0" u="none" strike="noStrike" kern="1200" cap="none" spc="0" normalizeH="0" baseline="0" noProof="0" dirty="0">
                <a:ln>
                  <a:noFill/>
                </a:ln>
                <a:solidFill>
                  <a:srgbClr val="70AD47">
                    <a:lumMod val="75000"/>
                  </a:srgbClr>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progetto per la realizzazione di servizi per la promozione dell'inclusione, del benessere e per l'invecchiamento attivo delle persone anziane -</a:t>
            </a:r>
            <a:r>
              <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(Priorità 3 OS ESO4.11) - </a:t>
            </a:r>
            <a:r>
              <a:rPr lang="it-IT" sz="11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Dotazione</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a:t>
            </a:r>
            <a:r>
              <a:rPr kumimoji="0" lang="it-IT" sz="1100" b="0" i="0" u="none" strike="noStrike" kern="1200" cap="none" spc="0" normalizeH="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a:t>
            </a:r>
            <a:r>
              <a:rPr lang="it-IT" sz="11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1</a:t>
            </a:r>
            <a:r>
              <a:rPr kumimoji="0" lang="it-IT" sz="1100" b="0" i="0" u="none" strike="noStrike" kern="1200" cap="none" spc="0" normalizeH="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,2 Me</a:t>
            </a:r>
            <a:endPar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mn-ea"/>
              <a:cs typeface="+mn-cs"/>
            </a:endParaRPr>
          </a:p>
        </p:txBody>
      </p:sp>
      <p:sp>
        <p:nvSpPr>
          <p:cNvPr id="27" name="Rettangolo 26">
            <a:extLst>
              <a:ext uri="{FF2B5EF4-FFF2-40B4-BE49-F238E27FC236}">
                <a16:creationId xmlns:a16="http://schemas.microsoft.com/office/drawing/2014/main" id="{BCE7093A-2D46-E53A-3268-937B111CE502}"/>
              </a:ext>
            </a:extLst>
          </p:cNvPr>
          <p:cNvSpPr/>
          <p:nvPr/>
        </p:nvSpPr>
        <p:spPr>
          <a:xfrm>
            <a:off x="2367769" y="3999762"/>
            <a:ext cx="9110869" cy="430887"/>
          </a:xfrm>
          <a:prstGeom prst="rect">
            <a:avLst/>
          </a:prstGeom>
          <a:solidFill>
            <a:schemeClr val="accent3">
              <a:lumMod val="20000"/>
              <a:lumOff val="80000"/>
            </a:schemeClr>
          </a:solidFill>
        </p:spPr>
        <p:txBody>
          <a:bodyPr wrap="square" lIns="0">
            <a:spAutoFit/>
          </a:bodyPr>
          <a:lstStyle/>
          <a:p>
            <a:pPr marL="152400" lvl="0" algn="just">
              <a:spcAft>
                <a:spcPts val="500"/>
              </a:spcAft>
              <a:tabLst>
                <a:tab pos="6113780" algn="r"/>
              </a:tabLst>
              <a:defRPr/>
            </a:pPr>
            <a:r>
              <a:rPr kumimoji="0" lang="it-IT" sz="1100" b="1" i="0" u="none" strike="noStrike" kern="1200" cap="none" spc="0" normalizeH="0" baseline="0" noProof="0" dirty="0">
                <a:ln>
                  <a:noFill/>
                </a:ln>
                <a:solidFill>
                  <a:srgbClr val="70AD47">
                    <a:lumMod val="75000"/>
                  </a:srgbClr>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a:t>
            </a:r>
            <a:r>
              <a:rPr kumimoji="0" lang="it-IT" sz="1100" b="1" i="1" u="none" strike="noStrike" kern="1200" cap="none" spc="0" normalizeH="0" baseline="0" noProof="0" dirty="0">
                <a:ln>
                  <a:noFill/>
                </a:ln>
                <a:solidFill>
                  <a:srgbClr val="70AD47">
                    <a:lumMod val="75000"/>
                  </a:srgbClr>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Progetto Anchise</a:t>
            </a:r>
            <a:r>
              <a:rPr kumimoji="0" lang="it-IT" sz="1100" b="1" i="0" u="none" strike="noStrike" kern="1200" cap="none" spc="0" normalizeH="0" baseline="0" noProof="0" dirty="0">
                <a:ln>
                  <a:noFill/>
                </a:ln>
                <a:solidFill>
                  <a:srgbClr val="70AD47">
                    <a:lumMod val="75000"/>
                  </a:srgbClr>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per la realizzazione di sperimentazioni per la riforma dell'assistenza territoriale e domiciliare mirata alla popolazione anziana -</a:t>
            </a:r>
            <a:r>
              <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(Priorità 3 OS ESO4.11) - </a:t>
            </a:r>
            <a:r>
              <a:rPr lang="it-IT" sz="11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Dotazione</a:t>
            </a:r>
            <a:r>
              <a:rPr kumimoji="0" lang="it-IT" sz="1100" b="0" i="0" u="none" strike="noStrike" kern="1200" cap="none" spc="0" normalizeH="0" baseline="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a:t>
            </a:r>
            <a:r>
              <a:rPr kumimoji="0" lang="it-IT" sz="1100" b="0" i="0" u="none" strike="noStrike" kern="1200" cap="none" spc="0" normalizeH="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 </a:t>
            </a:r>
            <a:r>
              <a:rPr lang="it-IT" sz="11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1</a:t>
            </a:r>
            <a:r>
              <a:rPr kumimoji="0" lang="it-IT" sz="1100" b="0" i="0" u="none" strike="noStrike" kern="1200" cap="none" spc="0" normalizeH="0" noProof="0" dirty="0">
                <a:ln>
                  <a:noFill/>
                </a:ln>
                <a:solidFill>
                  <a:srgbClr val="4472C4"/>
                </a:solidFill>
                <a:effectLst/>
                <a:uLnTx/>
                <a:uFillTx/>
                <a:latin typeface="Gill Sans MT" panose="020B0502020104020203" pitchFamily="34" charset="0"/>
                <a:ea typeface="EYInterstate Regular" panose="02000503020000020004" pitchFamily="2" charset="0"/>
                <a:cs typeface="EYInterstate Regular" panose="02000503020000020004" pitchFamily="2" charset="0"/>
              </a:rPr>
              <a:t>,5 Me</a:t>
            </a:r>
            <a:endParaRPr kumimoji="0" lang="it-IT" sz="1100" b="1" i="0" u="none" strike="noStrike" kern="1200" cap="none" spc="0" normalizeH="0" baseline="0" noProof="0" dirty="0">
              <a:ln>
                <a:noFill/>
              </a:ln>
              <a:solidFill>
                <a:srgbClr val="4472C4"/>
              </a:solidFill>
              <a:effectLst/>
              <a:uLnTx/>
              <a:uFillTx/>
              <a:latin typeface="Gill Sans MT" panose="020B0502020104020203" pitchFamily="34" charset="0"/>
              <a:ea typeface="+mn-ea"/>
              <a:cs typeface="+mn-cs"/>
            </a:endParaRPr>
          </a:p>
        </p:txBody>
      </p:sp>
      <p:cxnSp>
        <p:nvCxnSpPr>
          <p:cNvPr id="30" name="Connettore diritto 29">
            <a:extLst>
              <a:ext uri="{FF2B5EF4-FFF2-40B4-BE49-F238E27FC236}">
                <a16:creationId xmlns:a16="http://schemas.microsoft.com/office/drawing/2014/main" id="{B4B6B753-2C46-1BC0-05D7-FDBE39F53110}"/>
              </a:ext>
            </a:extLst>
          </p:cNvPr>
          <p:cNvCxnSpPr>
            <a:cxnSpLocks/>
          </p:cNvCxnSpPr>
          <p:nvPr/>
        </p:nvCxnSpPr>
        <p:spPr>
          <a:xfrm>
            <a:off x="2242719" y="3726921"/>
            <a:ext cx="131534"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31" name="Connettore diritto 30">
            <a:extLst>
              <a:ext uri="{FF2B5EF4-FFF2-40B4-BE49-F238E27FC236}">
                <a16:creationId xmlns:a16="http://schemas.microsoft.com/office/drawing/2014/main" id="{7627697F-B17B-06D7-5E04-F5733B865911}"/>
              </a:ext>
            </a:extLst>
          </p:cNvPr>
          <p:cNvCxnSpPr>
            <a:cxnSpLocks/>
          </p:cNvCxnSpPr>
          <p:nvPr/>
        </p:nvCxnSpPr>
        <p:spPr>
          <a:xfrm>
            <a:off x="2236235" y="4196581"/>
            <a:ext cx="131534" cy="0"/>
          </a:xfrm>
          <a:prstGeom prst="line">
            <a:avLst/>
          </a:prstGeom>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441970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D5717DA-B2EC-4932-88F4-3A7A3DD83A58}"/>
              </a:ext>
            </a:extLst>
          </p:cNvPr>
          <p:cNvSpPr txBox="1"/>
          <p:nvPr/>
        </p:nvSpPr>
        <p:spPr>
          <a:xfrm>
            <a:off x="160531" y="941216"/>
            <a:ext cx="11535080" cy="646331"/>
          </a:xfrm>
          <a:prstGeom prst="rect">
            <a:avLst/>
          </a:prstGeom>
          <a:noFill/>
        </p:spPr>
        <p:txBody>
          <a:bodyPr wrap="square">
            <a:spAutoFit/>
          </a:bodyPr>
          <a:lstStyle>
            <a:defPPr>
              <a:defRPr lang="it-IT"/>
            </a:defPPr>
            <a:lvl1pPr marL="152400" algn="just">
              <a:spcAft>
                <a:spcPts val="500"/>
              </a:spcAft>
              <a:tabLst>
                <a:tab pos="6113780" algn="r"/>
              </a:tabLst>
              <a:defRPr>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defRPr>
            </a:lvl1pPr>
          </a:lstStyle>
          <a:p>
            <a:r>
              <a:rPr lang="it-IT" dirty="0"/>
              <a:t>È prevista la pubblicazione di nuovi interventi sperimentali e di nuove edizioni di iniziative già emanate. Di seguito sono indicate le principali iniziative programmate.</a:t>
            </a:r>
          </a:p>
        </p:txBody>
      </p:sp>
      <p:sp>
        <p:nvSpPr>
          <p:cNvPr id="3" name="TextBox 2">
            <a:extLst>
              <a:ext uri="{FF2B5EF4-FFF2-40B4-BE49-F238E27FC236}">
                <a16:creationId xmlns:a16="http://schemas.microsoft.com/office/drawing/2014/main" id="{67C9224F-EC6D-408A-9823-7752CEA5EE12}"/>
              </a:ext>
            </a:extLst>
          </p:cNvPr>
          <p:cNvSpPr txBox="1"/>
          <p:nvPr/>
        </p:nvSpPr>
        <p:spPr>
          <a:xfrm>
            <a:off x="282855" y="147789"/>
            <a:ext cx="9815332" cy="646331"/>
          </a:xfrm>
          <a:prstGeom prst="rect">
            <a:avLst/>
          </a:prstGeom>
          <a:noFill/>
        </p:spPr>
        <p:txBody>
          <a:bodyPr wrap="square" rtlCol="0">
            <a:spAutoFit/>
          </a:bodyPr>
          <a:lstStyle/>
          <a:p>
            <a:pPr>
              <a:tabLst>
                <a:tab pos="1150620" algn="l"/>
              </a:tabLst>
            </a:pPr>
            <a:r>
              <a:rPr lang="it-IT" sz="3600" b="1" dirty="0">
                <a:solidFill>
                  <a:srgbClr val="4472C4"/>
                </a:solidFill>
                <a:effectLst/>
                <a:latin typeface="Gill Sans MT" panose="020B0502020104020203" pitchFamily="34" charset="0"/>
                <a:ea typeface="Calibri" panose="020F0502020204030204" pitchFamily="34" charset="0"/>
                <a:cs typeface="Times New Roman" panose="02020603050405020304" pitchFamily="18" charset="0"/>
              </a:rPr>
              <a:t>Iniziative previste per il 2026 </a:t>
            </a:r>
            <a:endParaRPr lang="it-IT" sz="3600" dirty="0">
              <a:solidFill>
                <a:srgbClr val="FF0000"/>
              </a:solidFill>
              <a:effectLst/>
              <a:latin typeface="Gill Sans MT" panose="020B0502020104020203" pitchFamily="34" charset="0"/>
              <a:ea typeface="Calibri" panose="020F0502020204030204" pitchFamily="34" charset="0"/>
              <a:cs typeface="Times New Roman" panose="02020603050405020304" pitchFamily="18" charset="0"/>
            </a:endParaRPr>
          </a:p>
        </p:txBody>
      </p:sp>
      <p:cxnSp>
        <p:nvCxnSpPr>
          <p:cNvPr id="5" name="Straight Connector 4">
            <a:extLst>
              <a:ext uri="{FF2B5EF4-FFF2-40B4-BE49-F238E27FC236}">
                <a16:creationId xmlns:a16="http://schemas.microsoft.com/office/drawing/2014/main" id="{FED9EB9F-3ADC-451B-9481-96099D87087C}"/>
              </a:ext>
            </a:extLst>
          </p:cNvPr>
          <p:cNvCxnSpPr/>
          <p:nvPr/>
        </p:nvCxnSpPr>
        <p:spPr>
          <a:xfrm>
            <a:off x="378560" y="892184"/>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2" name="TextBox 8">
            <a:extLst>
              <a:ext uri="{FF2B5EF4-FFF2-40B4-BE49-F238E27FC236}">
                <a16:creationId xmlns:a16="http://schemas.microsoft.com/office/drawing/2014/main" id="{BD5717DA-B2EC-4932-88F4-3A7A3DD83A58}"/>
              </a:ext>
            </a:extLst>
          </p:cNvPr>
          <p:cNvSpPr txBox="1"/>
          <p:nvPr/>
        </p:nvSpPr>
        <p:spPr>
          <a:xfrm>
            <a:off x="378559" y="1734643"/>
            <a:ext cx="11317051" cy="2693045"/>
          </a:xfrm>
          <a:prstGeom prst="rect">
            <a:avLst/>
          </a:prstGeom>
          <a:noFill/>
          <a:ln>
            <a:solidFill>
              <a:schemeClr val="accent1"/>
            </a:solidFill>
          </a:ln>
        </p:spPr>
        <p:txBody>
          <a:bodyPr wrap="square">
            <a:spAutoFit/>
          </a:bodyPr>
          <a:lstStyle/>
          <a:p>
            <a:pPr marL="438150" indent="-285750" algn="just">
              <a:spcAft>
                <a:spcPts val="5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Avviso Pubblico per l'attivazione dell'iniziativa Milestone (</a:t>
            </a:r>
            <a:r>
              <a:rPr lang="it-IT" sz="1600" i="1"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Mobilità Internazionale dei giovani laureati e laureandi per esperienze di sviluppo e trasferimenti internazionali nell'economia del Lazio</a:t>
            </a: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Linea di Azione I – Formazione e Linea di Azione II – Lavoro (15 Me);</a:t>
            </a:r>
          </a:p>
          <a:p>
            <a:pPr marL="438150" indent="-285750" algn="just">
              <a:spcAft>
                <a:spcPts val="5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Avviso pubblico per la formazione continua on demand (5 Me);</a:t>
            </a:r>
          </a:p>
          <a:p>
            <a:pPr marL="438150" indent="-285750" algn="just">
              <a:spcAft>
                <a:spcPts val="5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Avviso pubblico per l'attivazione di sportelli di ascolto negli istituti scolastici del Lazio (5,5 Me);</a:t>
            </a:r>
          </a:p>
          <a:p>
            <a:pPr marL="438150" indent="-285750" algn="just">
              <a:spcAft>
                <a:spcPts val="5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Manifestazione di interesse per la ricognizione dei fabbisogni sugli investimenti a sostegno del miglioramento degli standard di salute e sicurezza nei luoghi di lavoro;</a:t>
            </a:r>
          </a:p>
          <a:p>
            <a:pPr marL="438150" indent="-285750" algn="just">
              <a:spcAft>
                <a:spcPts val="5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Avviso pubblico per il contrasto alla povertà educativa (20 Me);</a:t>
            </a:r>
          </a:p>
          <a:p>
            <a:pPr marL="438150" indent="-285750" algn="just">
              <a:spcAft>
                <a:spcPts val="5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Buoni per il pagamento di servizi  di assistenza per persone non autosufficienti (20 Me);</a:t>
            </a:r>
          </a:p>
          <a:p>
            <a:pPr marL="438150" indent="-285750" algn="just">
              <a:spcAft>
                <a:spcPts val="5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Buoni servizio finalizzati per il pagamento delle rette dei servizi educativi nel territorio della Regione Lazio (15 Me).</a:t>
            </a:r>
            <a:endParaRPr lang="it-IT" sz="1600" dirty="0">
              <a:solidFill>
                <a:srgbClr val="4472C4"/>
              </a:solidFill>
              <a:highlight>
                <a:srgbClr val="FFFF00"/>
              </a:highlight>
              <a:latin typeface="Gill Sans MT" panose="020B0502020104020203" pitchFamily="34" charset="0"/>
              <a:ea typeface="EYInterstate Regular" panose="02000503020000020004" pitchFamily="2" charset="0"/>
              <a:cs typeface="EYInterstate Regular" panose="02000503020000020004" pitchFamily="2" charset="0"/>
            </a:endParaRPr>
          </a:p>
        </p:txBody>
      </p:sp>
    </p:spTree>
    <p:extLst>
      <p:ext uri="{BB962C8B-B14F-4D97-AF65-F5344CB8AC3E}">
        <p14:creationId xmlns:p14="http://schemas.microsoft.com/office/powerpoint/2010/main" val="12739193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D5717DA-B2EC-4932-88F4-3A7A3DD83A58}"/>
              </a:ext>
            </a:extLst>
          </p:cNvPr>
          <p:cNvSpPr txBox="1"/>
          <p:nvPr/>
        </p:nvSpPr>
        <p:spPr>
          <a:xfrm>
            <a:off x="108772" y="1303974"/>
            <a:ext cx="11622280" cy="4290918"/>
          </a:xfrm>
          <a:prstGeom prst="rect">
            <a:avLst/>
          </a:prstGeom>
          <a:noFill/>
        </p:spPr>
        <p:txBody>
          <a:bodyPr wrap="square">
            <a:spAutoFit/>
          </a:bodyPr>
          <a:lstStyle>
            <a:defPPr>
              <a:defRPr lang="it-IT"/>
            </a:defPPr>
            <a:lvl1pPr marL="152400" algn="just">
              <a:spcAft>
                <a:spcPts val="500"/>
              </a:spcAft>
              <a:tabLst>
                <a:tab pos="6113780" algn="r"/>
              </a:tabLst>
              <a:defRPr>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defRPr>
            </a:lvl1pPr>
          </a:lstStyle>
          <a:p>
            <a:r>
              <a:rPr lang="it-IT" dirty="0"/>
              <a:t>Gli interventi messi in campo nel corso del 2025 hanno interessato una platea molto ampia e diversificata di soggetti beneficiari, rivolgendosi anche ad enti del terzo settore, enti locali e altri soggetti che, in precedenza, erano coinvolti in misura minore dalle misure adottate nel quadro del Programma FSE+. A fronte di uno sforzo volto ad allargare ed arricchire la tipologia di attori delle iniziative a valere sul PR FSE+, si sono riscontrate alcune criticità nella fase di partecipazione agli Avvisi pubblici/Manifestazioni di interesse, con riferimento, in particolare, all’attività di </a:t>
            </a:r>
            <a:r>
              <a:rPr lang="it-IT" b="1" dirty="0"/>
              <a:t>accompagnamento dei soggetti con minore esperienza</a:t>
            </a:r>
            <a:r>
              <a:rPr lang="it-IT" dirty="0"/>
              <a:t> nella gestione di progetti finanziati con fondi europei. </a:t>
            </a:r>
          </a:p>
          <a:p>
            <a:endParaRPr lang="it-IT" dirty="0"/>
          </a:p>
          <a:p>
            <a:r>
              <a:rPr lang="it-IT" dirty="0"/>
              <a:t>Sempre in merito alla fase di presentazione delle proposte progettuali, sono state, invece, </a:t>
            </a:r>
            <a:r>
              <a:rPr lang="it-IT" b="1" dirty="0"/>
              <a:t>superate le problematiche evidenziate nell’informativa del 2024</a:t>
            </a:r>
            <a:r>
              <a:rPr lang="it-IT" dirty="0"/>
              <a:t>, riguardanti l’accelerazione dei processi di ammissione a finanziamento dei progetti. Nel corso del 2025, infatti, sono aumentate le misure c.d. «a sportello» che, basandosi su procedure di controllo più snelle, hanno permesso di ridurre i tempi di accesso ai finanziamenti da parte dei soggetti beneficiari. </a:t>
            </a:r>
          </a:p>
          <a:p>
            <a:endParaRPr lang="it-IT" dirty="0">
              <a:highlight>
                <a:srgbClr val="FFFF00"/>
              </a:highlight>
            </a:endParaRPr>
          </a:p>
          <a:p>
            <a:endParaRPr lang="it-IT" dirty="0">
              <a:highlight>
                <a:srgbClr val="FFFF00"/>
              </a:highlight>
            </a:endParaRPr>
          </a:p>
          <a:p>
            <a:endParaRPr lang="it-IT" dirty="0">
              <a:highlight>
                <a:srgbClr val="FFFF00"/>
              </a:highlight>
            </a:endParaRPr>
          </a:p>
        </p:txBody>
      </p:sp>
      <p:sp>
        <p:nvSpPr>
          <p:cNvPr id="3" name="TextBox 2">
            <a:extLst>
              <a:ext uri="{FF2B5EF4-FFF2-40B4-BE49-F238E27FC236}">
                <a16:creationId xmlns:a16="http://schemas.microsoft.com/office/drawing/2014/main" id="{67C9224F-EC6D-408A-9823-7752CEA5EE12}"/>
              </a:ext>
            </a:extLst>
          </p:cNvPr>
          <p:cNvSpPr txBox="1"/>
          <p:nvPr/>
        </p:nvSpPr>
        <p:spPr>
          <a:xfrm>
            <a:off x="282855" y="147789"/>
            <a:ext cx="9815332" cy="646331"/>
          </a:xfrm>
          <a:prstGeom prst="rect">
            <a:avLst/>
          </a:prstGeom>
          <a:noFill/>
        </p:spPr>
        <p:txBody>
          <a:bodyPr wrap="square" rtlCol="0">
            <a:spAutoFit/>
          </a:bodyPr>
          <a:lstStyle/>
          <a:p>
            <a:pPr>
              <a:tabLst>
                <a:tab pos="1150620" algn="l"/>
              </a:tabLst>
            </a:pPr>
            <a:r>
              <a:rPr lang="it-IT" sz="36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Problematiche e criticità</a:t>
            </a:r>
            <a:endParaRPr lang="it-IT" sz="3600" dirty="0">
              <a:solidFill>
                <a:srgbClr val="FF0000"/>
              </a:solidFill>
              <a:effectLst/>
              <a:latin typeface="Gill Sans MT" panose="020B0502020104020203" pitchFamily="34" charset="0"/>
              <a:ea typeface="Calibri" panose="020F0502020204030204" pitchFamily="34" charset="0"/>
              <a:cs typeface="Times New Roman" panose="02020603050405020304" pitchFamily="18" charset="0"/>
            </a:endParaRPr>
          </a:p>
        </p:txBody>
      </p:sp>
      <p:cxnSp>
        <p:nvCxnSpPr>
          <p:cNvPr id="5" name="Straight Connector 4">
            <a:extLst>
              <a:ext uri="{FF2B5EF4-FFF2-40B4-BE49-F238E27FC236}">
                <a16:creationId xmlns:a16="http://schemas.microsoft.com/office/drawing/2014/main" id="{FED9EB9F-3ADC-451B-9481-96099D87087C}"/>
              </a:ext>
            </a:extLst>
          </p:cNvPr>
          <p:cNvCxnSpPr/>
          <p:nvPr/>
        </p:nvCxnSpPr>
        <p:spPr>
          <a:xfrm>
            <a:off x="378560" y="892184"/>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77690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375598EE-8373-88EB-BC39-AC98632A6EAF}"/>
              </a:ext>
            </a:extLst>
          </p:cNvPr>
          <p:cNvSpPr txBox="1"/>
          <p:nvPr/>
        </p:nvSpPr>
        <p:spPr>
          <a:xfrm>
            <a:off x="2966484" y="1509823"/>
            <a:ext cx="5677786" cy="369332"/>
          </a:xfrm>
          <a:prstGeom prst="rect">
            <a:avLst/>
          </a:prstGeom>
          <a:noFill/>
        </p:spPr>
        <p:txBody>
          <a:bodyPr wrap="square" rtlCol="0">
            <a:spAutoFit/>
          </a:bodyPr>
          <a:lstStyle/>
          <a:p>
            <a:endParaRPr lang="it-IT" dirty="0"/>
          </a:p>
        </p:txBody>
      </p:sp>
      <p:sp>
        <p:nvSpPr>
          <p:cNvPr id="3" name="CasellaDiTesto 2">
            <a:extLst>
              <a:ext uri="{FF2B5EF4-FFF2-40B4-BE49-F238E27FC236}">
                <a16:creationId xmlns:a16="http://schemas.microsoft.com/office/drawing/2014/main" id="{431A2507-B067-2A88-E236-840563483ACC}"/>
              </a:ext>
            </a:extLst>
          </p:cNvPr>
          <p:cNvSpPr txBox="1"/>
          <p:nvPr/>
        </p:nvSpPr>
        <p:spPr>
          <a:xfrm>
            <a:off x="2243470" y="2971800"/>
            <a:ext cx="7464056" cy="646331"/>
          </a:xfrm>
          <a:prstGeom prst="rect">
            <a:avLst/>
          </a:prstGeom>
          <a:noFill/>
        </p:spPr>
        <p:txBody>
          <a:bodyPr wrap="square" rtlCol="0">
            <a:spAutoFit/>
          </a:bodyPr>
          <a:lstStyle/>
          <a:p>
            <a:pPr algn="ctr"/>
            <a:r>
              <a:rPr lang="it-IT" sz="3600" b="1" dirty="0">
                <a:solidFill>
                  <a:schemeClr val="bg1"/>
                </a:solidFill>
                <a:latin typeface="Gill Sans MT" panose="020B0502020104020203" pitchFamily="34" charset="0"/>
              </a:rPr>
              <a:t>Grazie per l’attenzione!</a:t>
            </a:r>
            <a:endParaRPr lang="it-IT" sz="3200" b="1" dirty="0">
              <a:solidFill>
                <a:schemeClr val="bg1"/>
              </a:solidFill>
              <a:latin typeface="Gill Sans MT" panose="020B0502020104020203" pitchFamily="34" charset="0"/>
            </a:endParaRPr>
          </a:p>
        </p:txBody>
      </p:sp>
    </p:spTree>
    <p:extLst>
      <p:ext uri="{BB962C8B-B14F-4D97-AF65-F5344CB8AC3E}">
        <p14:creationId xmlns:p14="http://schemas.microsoft.com/office/powerpoint/2010/main" val="971785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D5717DA-B2EC-4932-88F4-3A7A3DD83A58}"/>
              </a:ext>
            </a:extLst>
          </p:cNvPr>
          <p:cNvSpPr txBox="1"/>
          <p:nvPr/>
        </p:nvSpPr>
        <p:spPr>
          <a:xfrm>
            <a:off x="388271" y="1621195"/>
            <a:ext cx="11297946" cy="923330"/>
          </a:xfrm>
          <a:prstGeom prst="rect">
            <a:avLst/>
          </a:prstGeom>
          <a:noFill/>
        </p:spPr>
        <p:txBody>
          <a:bodyPr wrap="square">
            <a:spAutoFit/>
          </a:bodyPr>
          <a:lstStyle/>
          <a:p>
            <a:pPr marL="152400" algn="just">
              <a:spcAft>
                <a:spcPts val="500"/>
              </a:spcAft>
              <a:tabLst>
                <a:tab pos="6113780" algn="r"/>
              </a:tabLst>
            </a:pPr>
            <a:r>
              <a:rPr lang="it-IT" dirty="0">
                <a:solidFill>
                  <a:schemeClr val="accent1"/>
                </a:solidFill>
                <a:latin typeface="Gill Sans MT" panose="020B0502020104020203" pitchFamily="34" charset="0"/>
                <a:ea typeface="EYInterstate Regular" panose="02000503020000020004" pitchFamily="2" charset="0"/>
                <a:cs typeface="EYInterstate Regular" panose="02000503020000020004" pitchFamily="2" charset="0"/>
              </a:rPr>
              <a:t>Nel corso dell’</a:t>
            </a:r>
            <a:r>
              <a:rPr lang="it-IT" b="1" dirty="0">
                <a:solidFill>
                  <a:schemeClr val="accent1"/>
                </a:solidFill>
                <a:latin typeface="Gill Sans MT" panose="020B0502020104020203" pitchFamily="34" charset="0"/>
                <a:ea typeface="EYInterstate Regular" panose="02000503020000020004" pitchFamily="2" charset="0"/>
                <a:cs typeface="EYInterstate Regular" panose="02000503020000020004" pitchFamily="2" charset="0"/>
              </a:rPr>
              <a:t>anno 2025</a:t>
            </a:r>
            <a:r>
              <a:rPr lang="it-IT" dirty="0">
                <a:solidFill>
                  <a:schemeClr val="accent1"/>
                </a:solidFill>
                <a:latin typeface="Gill Sans MT" panose="020B0502020104020203" pitchFamily="34" charset="0"/>
                <a:ea typeface="EYInterstate Regular" panose="02000503020000020004" pitchFamily="2" charset="0"/>
                <a:cs typeface="EYInterstate Regular" panose="02000503020000020004" pitchFamily="2" charset="0"/>
              </a:rPr>
              <a:t> sono state emanate oltre 50 nuove procedure (avvisi pubblici, manifestazioni di interesse, protocolli d’intesa), sia </a:t>
            </a:r>
            <a:r>
              <a:rPr lang="it-IT" dirty="0" err="1">
                <a:solidFill>
                  <a:schemeClr val="accent1"/>
                </a:solidFill>
                <a:latin typeface="Gill Sans MT" panose="020B0502020104020203" pitchFamily="34" charset="0"/>
                <a:ea typeface="EYInterstate Regular" panose="02000503020000020004" pitchFamily="2" charset="0"/>
                <a:cs typeface="EYInterstate Regular" panose="02000503020000020004" pitchFamily="2" charset="0"/>
              </a:rPr>
              <a:t>AdG</a:t>
            </a:r>
            <a:r>
              <a:rPr lang="it-IT" dirty="0">
                <a:solidFill>
                  <a:schemeClr val="accent1"/>
                </a:solidFill>
                <a:latin typeface="Gill Sans MT" panose="020B0502020104020203" pitchFamily="34" charset="0"/>
                <a:ea typeface="EYInterstate Regular" panose="02000503020000020004" pitchFamily="2" charset="0"/>
                <a:cs typeface="EYInterstate Regular" panose="02000503020000020004" pitchFamily="2" charset="0"/>
              </a:rPr>
              <a:t> sia OI, e si è proceduto all’integrazione finanziaria di 5 procedure già emanate, per un importo complessivo pari a circa </a:t>
            </a:r>
            <a:r>
              <a:rPr lang="it-IT" b="1" dirty="0">
                <a:solidFill>
                  <a:schemeClr val="accent1"/>
                </a:solidFill>
                <a:latin typeface="Gill Sans MT" panose="020B0502020104020203" pitchFamily="34" charset="0"/>
                <a:ea typeface="EYInterstate Regular" panose="02000503020000020004" pitchFamily="2" charset="0"/>
                <a:cs typeface="EYInterstate Regular" panose="02000503020000020004" pitchFamily="2" charset="0"/>
              </a:rPr>
              <a:t>228 Me, </a:t>
            </a:r>
            <a:r>
              <a:rPr lang="it-IT" dirty="0">
                <a:solidFill>
                  <a:schemeClr val="accent1"/>
                </a:solidFill>
                <a:latin typeface="Gill Sans MT" panose="020B0502020104020203" pitchFamily="34" charset="0"/>
              </a:rPr>
              <a:t>così distribuiti: </a:t>
            </a:r>
          </a:p>
        </p:txBody>
      </p:sp>
      <p:sp>
        <p:nvSpPr>
          <p:cNvPr id="3" name="TextBox 2">
            <a:extLst>
              <a:ext uri="{FF2B5EF4-FFF2-40B4-BE49-F238E27FC236}">
                <a16:creationId xmlns:a16="http://schemas.microsoft.com/office/drawing/2014/main" id="{67C9224F-EC6D-408A-9823-7752CEA5EE12}"/>
              </a:ext>
            </a:extLst>
          </p:cNvPr>
          <p:cNvSpPr txBox="1"/>
          <p:nvPr/>
        </p:nvSpPr>
        <p:spPr>
          <a:xfrm>
            <a:off x="596591" y="154121"/>
            <a:ext cx="9815332" cy="646331"/>
          </a:xfrm>
          <a:prstGeom prst="rect">
            <a:avLst/>
          </a:prstGeom>
          <a:noFill/>
        </p:spPr>
        <p:txBody>
          <a:bodyPr wrap="square" rtlCol="0">
            <a:spAutoFit/>
          </a:bodyPr>
          <a:lstStyle/>
          <a:p>
            <a:pPr>
              <a:tabLst>
                <a:tab pos="1150620" algn="l"/>
              </a:tabLst>
            </a:pPr>
            <a:r>
              <a:rPr lang="it-IT" sz="3600" b="1" dirty="0">
                <a:solidFill>
                  <a:srgbClr val="4472C4"/>
                </a:solidFill>
                <a:effectLst/>
                <a:latin typeface="Gill Sans MT" panose="020B0502020104020203" pitchFamily="34" charset="0"/>
                <a:ea typeface="Calibri" panose="020F0502020204030204" pitchFamily="34" charset="0"/>
                <a:cs typeface="Times New Roman" panose="02020603050405020304" pitchFamily="18" charset="0"/>
              </a:rPr>
              <a:t>Principali iniziative avviate nel 2025</a:t>
            </a:r>
            <a:endParaRPr lang="it-IT" sz="3600" dirty="0">
              <a:effectLst/>
              <a:latin typeface="Gill Sans MT" panose="020B0502020104020203"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CD9C139E-7852-490D-A66D-59845DDA7543}"/>
              </a:ext>
            </a:extLst>
          </p:cNvPr>
          <p:cNvSpPr txBox="1"/>
          <p:nvPr/>
        </p:nvSpPr>
        <p:spPr>
          <a:xfrm>
            <a:off x="596591" y="979991"/>
            <a:ext cx="10881306" cy="461665"/>
          </a:xfrm>
          <a:prstGeom prst="rect">
            <a:avLst/>
          </a:prstGeom>
          <a:noFill/>
        </p:spPr>
        <p:txBody>
          <a:bodyPr wrap="square" rtlCol="0">
            <a:spAutoFit/>
          </a:bodyPr>
          <a:lstStyle/>
          <a:p>
            <a:pPr>
              <a:tabLst>
                <a:tab pos="1150620" algn="l"/>
              </a:tabLst>
            </a:pPr>
            <a:r>
              <a:rPr lang="it-IT" sz="24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Panoramica generale</a:t>
            </a:r>
            <a:endParaRPr lang="it-IT" sz="2400" dirty="0">
              <a:solidFill>
                <a:srgbClr val="FF0000"/>
              </a:solidFill>
              <a:effectLst/>
              <a:latin typeface="Gill Sans MT" panose="020B0502020104020203" pitchFamily="34" charset="0"/>
              <a:ea typeface="Calibri" panose="020F0502020204030204" pitchFamily="34" charset="0"/>
              <a:cs typeface="Times New Roman" panose="02020603050405020304" pitchFamily="18" charset="0"/>
            </a:endParaRPr>
          </a:p>
        </p:txBody>
      </p:sp>
      <p:cxnSp>
        <p:nvCxnSpPr>
          <p:cNvPr id="5" name="Straight Connector 4">
            <a:extLst>
              <a:ext uri="{FF2B5EF4-FFF2-40B4-BE49-F238E27FC236}">
                <a16:creationId xmlns:a16="http://schemas.microsoft.com/office/drawing/2014/main" id="{FED9EB9F-3ADC-451B-9481-96099D87087C}"/>
              </a:ext>
            </a:extLst>
          </p:cNvPr>
          <p:cNvCxnSpPr/>
          <p:nvPr/>
        </p:nvCxnSpPr>
        <p:spPr>
          <a:xfrm>
            <a:off x="712339" y="890221"/>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graphicFrame>
        <p:nvGraphicFramePr>
          <p:cNvPr id="7" name="Tabella 6"/>
          <p:cNvGraphicFramePr>
            <a:graphicFrameLocks noGrp="1"/>
          </p:cNvGraphicFramePr>
          <p:nvPr>
            <p:extLst>
              <p:ext uri="{D42A27DB-BD31-4B8C-83A1-F6EECF244321}">
                <p14:modId xmlns:p14="http://schemas.microsoft.com/office/powerpoint/2010/main" val="4150655041"/>
              </p:ext>
            </p:extLst>
          </p:nvPr>
        </p:nvGraphicFramePr>
        <p:xfrm>
          <a:off x="1273407" y="2970606"/>
          <a:ext cx="9210636" cy="2590800"/>
        </p:xfrm>
        <a:graphic>
          <a:graphicData uri="http://schemas.openxmlformats.org/drawingml/2006/table">
            <a:tbl>
              <a:tblPr firstRow="1" bandRow="1">
                <a:tableStyleId>{5C22544A-7EE6-4342-B048-85BDC9FD1C3A}</a:tableStyleId>
              </a:tblPr>
              <a:tblGrid>
                <a:gridCol w="4911106">
                  <a:extLst>
                    <a:ext uri="{9D8B030D-6E8A-4147-A177-3AD203B41FA5}">
                      <a16:colId xmlns:a16="http://schemas.microsoft.com/office/drawing/2014/main" val="306833795"/>
                    </a:ext>
                  </a:extLst>
                </a:gridCol>
                <a:gridCol w="2248162">
                  <a:extLst>
                    <a:ext uri="{9D8B030D-6E8A-4147-A177-3AD203B41FA5}">
                      <a16:colId xmlns:a16="http://schemas.microsoft.com/office/drawing/2014/main" val="3816714673"/>
                    </a:ext>
                  </a:extLst>
                </a:gridCol>
                <a:gridCol w="2051368">
                  <a:extLst>
                    <a:ext uri="{9D8B030D-6E8A-4147-A177-3AD203B41FA5}">
                      <a16:colId xmlns:a16="http://schemas.microsoft.com/office/drawing/2014/main" val="766540616"/>
                    </a:ext>
                  </a:extLst>
                </a:gridCol>
              </a:tblGrid>
              <a:tr h="416782">
                <a:tc>
                  <a:txBody>
                    <a:bodyPr/>
                    <a:lstStyle/>
                    <a:p>
                      <a:pPr algn="l"/>
                      <a:r>
                        <a:rPr lang="it-IT" sz="1600" dirty="0">
                          <a:solidFill>
                            <a:schemeClr val="bg1"/>
                          </a:solidFill>
                          <a:latin typeface="Gill Sans MT" panose="020B0502020104020203" pitchFamily="34" charset="0"/>
                        </a:rPr>
                        <a:t>Priorità</a:t>
                      </a:r>
                    </a:p>
                  </a:txBody>
                  <a:tcPr anchor="ctr"/>
                </a:tc>
                <a:tc>
                  <a:txBody>
                    <a:bodyPr/>
                    <a:lstStyle/>
                    <a:p>
                      <a:pPr algn="ctr"/>
                      <a:r>
                        <a:rPr lang="it-IT" sz="1600" dirty="0">
                          <a:solidFill>
                            <a:schemeClr val="bg1"/>
                          </a:solidFill>
                          <a:latin typeface="Gill Sans MT" panose="020B0502020104020203" pitchFamily="34" charset="0"/>
                        </a:rPr>
                        <a:t>Risorse programmate</a:t>
                      </a:r>
                    </a:p>
                  </a:txBody>
                  <a:tcPr anchor="ctr"/>
                </a:tc>
                <a:tc>
                  <a:txBody>
                    <a:bodyPr/>
                    <a:lstStyle/>
                    <a:p>
                      <a:pPr algn="ctr"/>
                      <a:r>
                        <a:rPr lang="it-IT" sz="1600" strike="noStrike" dirty="0">
                          <a:solidFill>
                            <a:schemeClr val="bg1"/>
                          </a:solidFill>
                          <a:latin typeface="Gill Sans MT" panose="020B0502020104020203" pitchFamily="34" charset="0"/>
                        </a:rPr>
                        <a:t>N. nuove procedure emanate</a:t>
                      </a:r>
                    </a:p>
                  </a:txBody>
                  <a:tcPr anchor="ctr"/>
                </a:tc>
                <a:extLst>
                  <a:ext uri="{0D108BD9-81ED-4DB2-BD59-A6C34878D82A}">
                    <a16:rowId xmlns:a16="http://schemas.microsoft.com/office/drawing/2014/main" val="91097049"/>
                  </a:ext>
                </a:extLst>
              </a:tr>
              <a:tr h="327736">
                <a:tc>
                  <a:txBody>
                    <a:bodyPr/>
                    <a:lstStyle/>
                    <a:p>
                      <a:pPr algn="l"/>
                      <a:r>
                        <a:rPr lang="it-IT" sz="1600" b="1" dirty="0">
                          <a:solidFill>
                            <a:schemeClr val="accent1"/>
                          </a:solidFill>
                          <a:latin typeface="Gill Sans MT" panose="020B0502020104020203" pitchFamily="34" charset="0"/>
                        </a:rPr>
                        <a:t>1 - Occupazione</a:t>
                      </a:r>
                    </a:p>
                  </a:txBody>
                  <a:tcPr/>
                </a:tc>
                <a:tc>
                  <a:txBody>
                    <a:bodyPr/>
                    <a:lstStyle/>
                    <a:p>
                      <a:pPr algn="ctr"/>
                      <a:r>
                        <a:rPr lang="it-IT" sz="1600" b="0" kern="1200" dirty="0">
                          <a:solidFill>
                            <a:schemeClr val="accent1"/>
                          </a:solidFill>
                          <a:effectLst/>
                          <a:latin typeface="Gill Sans MT" panose="020B0502020104020203" pitchFamily="34" charset="0"/>
                          <a:ea typeface="+mn-ea"/>
                          <a:cs typeface="+mn-cs"/>
                        </a:rPr>
                        <a:t>52,8 Me</a:t>
                      </a:r>
                      <a:endParaRPr lang="it-IT" sz="1600" b="0" dirty="0">
                        <a:solidFill>
                          <a:schemeClr val="accent1"/>
                        </a:solidFill>
                        <a:latin typeface="Gill Sans MT" panose="020B0502020104020203" pitchFamily="34" charset="0"/>
                      </a:endParaRPr>
                    </a:p>
                  </a:txBody>
                  <a:tcPr/>
                </a:tc>
                <a:tc>
                  <a:txBody>
                    <a:bodyPr/>
                    <a:lstStyle/>
                    <a:p>
                      <a:pPr algn="ctr"/>
                      <a:r>
                        <a:rPr lang="it-IT" sz="1600" strike="noStrike" dirty="0">
                          <a:solidFill>
                            <a:schemeClr val="accent1"/>
                          </a:solidFill>
                          <a:latin typeface="Gill Sans MT" panose="020B0502020104020203" pitchFamily="34" charset="0"/>
                        </a:rPr>
                        <a:t>8</a:t>
                      </a:r>
                    </a:p>
                  </a:txBody>
                  <a:tcPr/>
                </a:tc>
                <a:extLst>
                  <a:ext uri="{0D108BD9-81ED-4DB2-BD59-A6C34878D82A}">
                    <a16:rowId xmlns:a16="http://schemas.microsoft.com/office/drawing/2014/main" val="3630052583"/>
                  </a:ext>
                </a:extLst>
              </a:tr>
              <a:tr h="327736">
                <a:tc>
                  <a:txBody>
                    <a:bodyPr/>
                    <a:lstStyle/>
                    <a:p>
                      <a:pPr algn="l"/>
                      <a:r>
                        <a:rPr lang="it-IT" sz="1600" b="1" dirty="0">
                          <a:solidFill>
                            <a:schemeClr val="accent1"/>
                          </a:solidFill>
                          <a:latin typeface="Gill Sans MT" panose="020B0502020104020203" pitchFamily="34" charset="0"/>
                        </a:rPr>
                        <a:t>2 - Istruzione e</a:t>
                      </a:r>
                      <a:r>
                        <a:rPr lang="it-IT" sz="1600" b="1" baseline="0" dirty="0">
                          <a:solidFill>
                            <a:schemeClr val="accent1"/>
                          </a:solidFill>
                          <a:latin typeface="Gill Sans MT" panose="020B0502020104020203" pitchFamily="34" charset="0"/>
                        </a:rPr>
                        <a:t> </a:t>
                      </a:r>
                      <a:r>
                        <a:rPr lang="it-IT" sz="1600" b="1" dirty="0">
                          <a:solidFill>
                            <a:schemeClr val="accent1"/>
                          </a:solidFill>
                          <a:latin typeface="Gill Sans MT" panose="020B0502020104020203" pitchFamily="34" charset="0"/>
                        </a:rPr>
                        <a:t>formazione</a:t>
                      </a:r>
                    </a:p>
                  </a:txBody>
                  <a:tcPr/>
                </a:tc>
                <a:tc>
                  <a:txBody>
                    <a:bodyPr/>
                    <a:lstStyle/>
                    <a:p>
                      <a:pPr algn="ctr"/>
                      <a:r>
                        <a:rPr lang="it-IT" sz="1600" b="0" kern="1200" dirty="0">
                          <a:solidFill>
                            <a:schemeClr val="accent1"/>
                          </a:solidFill>
                          <a:effectLst/>
                          <a:latin typeface="Gill Sans MT" panose="020B0502020104020203" pitchFamily="34" charset="0"/>
                          <a:ea typeface="+mn-ea"/>
                          <a:cs typeface="+mn-cs"/>
                        </a:rPr>
                        <a:t>21,4 Me</a:t>
                      </a:r>
                      <a:endParaRPr lang="it-IT" sz="1600" b="0" dirty="0">
                        <a:solidFill>
                          <a:schemeClr val="accent1"/>
                        </a:solidFill>
                        <a:latin typeface="Gill Sans MT" panose="020B0502020104020203" pitchFamily="34" charset="0"/>
                      </a:endParaRPr>
                    </a:p>
                  </a:txBody>
                  <a:tcPr/>
                </a:tc>
                <a:tc>
                  <a:txBody>
                    <a:bodyPr/>
                    <a:lstStyle/>
                    <a:p>
                      <a:pPr algn="ctr"/>
                      <a:r>
                        <a:rPr lang="it-IT" sz="1600" strike="noStrike" dirty="0">
                          <a:solidFill>
                            <a:schemeClr val="accent1"/>
                          </a:solidFill>
                          <a:latin typeface="Gill Sans MT" panose="020B0502020104020203" pitchFamily="34" charset="0"/>
                        </a:rPr>
                        <a:t>3</a:t>
                      </a:r>
                    </a:p>
                  </a:txBody>
                  <a:tcPr/>
                </a:tc>
                <a:extLst>
                  <a:ext uri="{0D108BD9-81ED-4DB2-BD59-A6C34878D82A}">
                    <a16:rowId xmlns:a16="http://schemas.microsoft.com/office/drawing/2014/main" val="2328202131"/>
                  </a:ext>
                </a:extLst>
              </a:tr>
              <a:tr h="327736">
                <a:tc>
                  <a:txBody>
                    <a:bodyPr/>
                    <a:lstStyle/>
                    <a:p>
                      <a:pPr algn="l"/>
                      <a:r>
                        <a:rPr lang="it-IT" sz="1600" b="1" dirty="0">
                          <a:solidFill>
                            <a:schemeClr val="accent1"/>
                          </a:solidFill>
                          <a:latin typeface="Gill Sans MT" panose="020B0502020104020203" pitchFamily="34" charset="0"/>
                        </a:rPr>
                        <a:t>3 - Inclusione sociale</a:t>
                      </a:r>
                    </a:p>
                  </a:txBody>
                  <a:tcPr/>
                </a:tc>
                <a:tc>
                  <a:txBody>
                    <a:bodyPr/>
                    <a:lstStyle/>
                    <a:p>
                      <a:pPr algn="ctr">
                        <a:lnSpc>
                          <a:spcPct val="115000"/>
                        </a:lnSpc>
                        <a:spcAft>
                          <a:spcPts val="0"/>
                        </a:spcAft>
                      </a:pPr>
                      <a:r>
                        <a:rPr lang="it-IT" sz="1600" b="0" dirty="0">
                          <a:solidFill>
                            <a:schemeClr val="accent1"/>
                          </a:solidFill>
                          <a:effectLst/>
                          <a:latin typeface="Gill Sans MT" panose="020B0502020104020203" pitchFamily="34" charset="0"/>
                          <a:ea typeface="Times New Roman" panose="02020603050405020304" pitchFamily="18" charset="0"/>
                          <a:cs typeface="Times New Roman" panose="02020603050405020304" pitchFamily="18" charset="0"/>
                        </a:rPr>
                        <a:t> 63 </a:t>
                      </a:r>
                      <a:r>
                        <a:rPr lang="it-IT" sz="1600" b="0" dirty="0">
                          <a:solidFill>
                            <a:schemeClr val="accent1"/>
                          </a:solidFill>
                          <a:latin typeface="Gill Sans MT" panose="020B0502020104020203" pitchFamily="34" charset="0"/>
                        </a:rPr>
                        <a:t>Me</a:t>
                      </a:r>
                      <a:endParaRPr lang="it-IT" sz="1600" b="0" dirty="0">
                        <a:solidFill>
                          <a:schemeClr val="accent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r>
                        <a:rPr lang="it-IT" sz="1600" strike="noStrike" dirty="0">
                          <a:solidFill>
                            <a:schemeClr val="accent1"/>
                          </a:solidFill>
                          <a:latin typeface="Gill Sans MT" panose="020B0502020104020203" pitchFamily="34" charset="0"/>
                        </a:rPr>
                        <a:t>20</a:t>
                      </a:r>
                    </a:p>
                  </a:txBody>
                  <a:tcPr/>
                </a:tc>
                <a:extLst>
                  <a:ext uri="{0D108BD9-81ED-4DB2-BD59-A6C34878D82A}">
                    <a16:rowId xmlns:a16="http://schemas.microsoft.com/office/drawing/2014/main" val="4206988643"/>
                  </a:ext>
                </a:extLst>
              </a:tr>
              <a:tr h="327736">
                <a:tc>
                  <a:txBody>
                    <a:bodyPr/>
                    <a:lstStyle/>
                    <a:p>
                      <a:pPr algn="l"/>
                      <a:r>
                        <a:rPr lang="it-IT" sz="1600" b="1" dirty="0">
                          <a:solidFill>
                            <a:schemeClr val="accent1"/>
                          </a:solidFill>
                          <a:latin typeface="Gill Sans MT" panose="020B0502020104020203" pitchFamily="34" charset="0"/>
                        </a:rPr>
                        <a:t>4 - Giovani</a:t>
                      </a:r>
                    </a:p>
                  </a:txBody>
                  <a:tcPr/>
                </a:tc>
                <a:tc>
                  <a:txBody>
                    <a:bodyPr/>
                    <a:lstStyle/>
                    <a:p>
                      <a:pPr algn="ctr"/>
                      <a:r>
                        <a:rPr lang="it-IT" sz="1600" b="0" dirty="0">
                          <a:solidFill>
                            <a:schemeClr val="accent1"/>
                          </a:solidFill>
                          <a:latin typeface="Gill Sans MT" panose="020B0502020104020203" pitchFamily="34" charset="0"/>
                        </a:rPr>
                        <a:t>78,8 Me</a:t>
                      </a:r>
                    </a:p>
                  </a:txBody>
                  <a:tcPr/>
                </a:tc>
                <a:tc>
                  <a:txBody>
                    <a:bodyPr/>
                    <a:lstStyle/>
                    <a:p>
                      <a:pPr algn="ctr"/>
                      <a:r>
                        <a:rPr lang="it-IT" sz="1600" strike="noStrike" dirty="0">
                          <a:solidFill>
                            <a:schemeClr val="accent1"/>
                          </a:solidFill>
                          <a:latin typeface="Gill Sans MT" panose="020B0502020104020203" pitchFamily="34" charset="0"/>
                        </a:rPr>
                        <a:t>13</a:t>
                      </a:r>
                    </a:p>
                  </a:txBody>
                  <a:tcPr/>
                </a:tc>
                <a:extLst>
                  <a:ext uri="{0D108BD9-81ED-4DB2-BD59-A6C34878D82A}">
                    <a16:rowId xmlns:a16="http://schemas.microsoft.com/office/drawing/2014/main" val="3824746004"/>
                  </a:ext>
                </a:extLst>
              </a:tr>
              <a:tr h="327736">
                <a:tc>
                  <a:txBody>
                    <a:bodyPr/>
                    <a:lstStyle/>
                    <a:p>
                      <a:pPr algn="l"/>
                      <a:r>
                        <a:rPr lang="it-IT" sz="1600" b="1" dirty="0">
                          <a:solidFill>
                            <a:schemeClr val="accent1"/>
                          </a:solidFill>
                          <a:latin typeface="Gill Sans MT" panose="020B0502020104020203" pitchFamily="34" charset="0"/>
                        </a:rPr>
                        <a:t>5 - Assistenza Tecnica</a:t>
                      </a:r>
                    </a:p>
                  </a:txBody>
                  <a:tcPr/>
                </a:tc>
                <a:tc>
                  <a:txBody>
                    <a:bodyPr/>
                    <a:lstStyle/>
                    <a:p>
                      <a:pPr algn="ctr"/>
                      <a:r>
                        <a:rPr lang="it-IT" sz="1600" b="0" dirty="0">
                          <a:solidFill>
                            <a:schemeClr val="accent1"/>
                          </a:solidFill>
                          <a:latin typeface="Gill Sans MT" panose="020B0502020104020203" pitchFamily="34" charset="0"/>
                        </a:rPr>
                        <a:t>11,7 Me </a:t>
                      </a:r>
                    </a:p>
                  </a:txBody>
                  <a:tcPr/>
                </a:tc>
                <a:tc>
                  <a:txBody>
                    <a:bodyPr/>
                    <a:lstStyle/>
                    <a:p>
                      <a:pPr algn="ctr"/>
                      <a:r>
                        <a:rPr lang="it-IT" sz="1600" strike="noStrike" dirty="0">
                          <a:solidFill>
                            <a:schemeClr val="accent1"/>
                          </a:solidFill>
                          <a:latin typeface="Gill Sans MT" panose="020B0502020104020203" pitchFamily="34" charset="0"/>
                        </a:rPr>
                        <a:t>9</a:t>
                      </a:r>
                    </a:p>
                  </a:txBody>
                  <a:tcPr/>
                </a:tc>
                <a:extLst>
                  <a:ext uri="{0D108BD9-81ED-4DB2-BD59-A6C34878D82A}">
                    <a16:rowId xmlns:a16="http://schemas.microsoft.com/office/drawing/2014/main" val="2665261715"/>
                  </a:ext>
                </a:extLst>
              </a:tr>
              <a:tr h="327736">
                <a:tc>
                  <a:txBody>
                    <a:bodyPr/>
                    <a:lstStyle/>
                    <a:p>
                      <a:r>
                        <a:rPr lang="it-IT" sz="1600" b="1" dirty="0">
                          <a:solidFill>
                            <a:schemeClr val="accent1"/>
                          </a:solidFill>
                          <a:latin typeface="Gill Sans MT" panose="020B0502020104020203" pitchFamily="34" charset="0"/>
                        </a:rPr>
                        <a:t>TOTALE</a:t>
                      </a:r>
                    </a:p>
                  </a:txBody>
                  <a:tcPr/>
                </a:tc>
                <a:tc>
                  <a:txBody>
                    <a:bodyPr/>
                    <a:lstStyle/>
                    <a:p>
                      <a:pPr algn="ctr"/>
                      <a:r>
                        <a:rPr lang="it-IT" sz="1600" b="1" kern="1200" dirty="0">
                          <a:solidFill>
                            <a:schemeClr val="accent1"/>
                          </a:solidFill>
                          <a:effectLst/>
                          <a:latin typeface="Gill Sans MT" panose="020B0502020104020203" pitchFamily="34" charset="0"/>
                          <a:ea typeface="+mn-ea"/>
                          <a:cs typeface="+mn-cs"/>
                        </a:rPr>
                        <a:t>227,7</a:t>
                      </a:r>
                      <a:r>
                        <a:rPr lang="it-IT" sz="1600" b="1" kern="1200" baseline="0" dirty="0">
                          <a:solidFill>
                            <a:schemeClr val="accent1"/>
                          </a:solidFill>
                          <a:effectLst/>
                          <a:latin typeface="Gill Sans MT" panose="020B0502020104020203" pitchFamily="34" charset="0"/>
                          <a:ea typeface="+mn-ea"/>
                          <a:cs typeface="+mn-cs"/>
                        </a:rPr>
                        <a:t> Me</a:t>
                      </a:r>
                      <a:endParaRPr lang="it-IT" sz="1600" dirty="0">
                        <a:solidFill>
                          <a:schemeClr val="accent1"/>
                        </a:solidFill>
                        <a:latin typeface="Gill Sans MT" panose="020B0502020104020203" pitchFamily="34" charset="0"/>
                      </a:endParaRPr>
                    </a:p>
                  </a:txBody>
                  <a:tcPr/>
                </a:tc>
                <a:tc>
                  <a:txBody>
                    <a:bodyPr/>
                    <a:lstStyle/>
                    <a:p>
                      <a:pPr algn="ctr"/>
                      <a:r>
                        <a:rPr lang="it-IT" sz="1600" b="1" strike="noStrike" dirty="0">
                          <a:solidFill>
                            <a:schemeClr val="accent1"/>
                          </a:solidFill>
                          <a:latin typeface="Gill Sans MT" panose="020B0502020104020203" pitchFamily="34" charset="0"/>
                        </a:rPr>
                        <a:t>53</a:t>
                      </a:r>
                    </a:p>
                  </a:txBody>
                  <a:tcPr/>
                </a:tc>
                <a:extLst>
                  <a:ext uri="{0D108BD9-81ED-4DB2-BD59-A6C34878D82A}">
                    <a16:rowId xmlns:a16="http://schemas.microsoft.com/office/drawing/2014/main" val="3030125916"/>
                  </a:ext>
                </a:extLst>
              </a:tr>
            </a:tbl>
          </a:graphicData>
        </a:graphic>
      </p:graphicFrame>
    </p:spTree>
    <p:extLst>
      <p:ext uri="{BB962C8B-B14F-4D97-AF65-F5344CB8AC3E}">
        <p14:creationId xmlns:p14="http://schemas.microsoft.com/office/powerpoint/2010/main" val="7586901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D5717DA-B2EC-4932-88F4-3A7A3DD83A58}"/>
              </a:ext>
            </a:extLst>
          </p:cNvPr>
          <p:cNvSpPr txBox="1"/>
          <p:nvPr/>
        </p:nvSpPr>
        <p:spPr>
          <a:xfrm>
            <a:off x="301925" y="872641"/>
            <a:ext cx="11104871" cy="830997"/>
          </a:xfrm>
          <a:prstGeom prst="rect">
            <a:avLst/>
          </a:prstGeom>
          <a:noFill/>
        </p:spPr>
        <p:txBody>
          <a:bodyPr wrap="square">
            <a:spAutoFit/>
          </a:bodyPr>
          <a:lstStyle>
            <a:defPPr>
              <a:defRPr lang="it-IT"/>
            </a:defPPr>
            <a:lvl1pPr marL="152400">
              <a:spcAft>
                <a:spcPts val="500"/>
              </a:spcAft>
              <a:tabLst>
                <a:tab pos="6113780" algn="r"/>
              </a:tabLst>
              <a:defRPr>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defRPr>
            </a:lvl1pPr>
          </a:lstStyle>
          <a:p>
            <a:pPr algn="just"/>
            <a:r>
              <a:rPr lang="it-IT" sz="1600" dirty="0"/>
              <a:t>Interventi per garantire l'accesso all'occupazione a tutte le persone in cerca di lavoro, in particolare ai giovani, ai disoccupati di lungo periodo ai gruppi svantaggiati nel mercato del lavoro, alle donne, nonché delle persone inattive, anche mediante la promozione del lavoro autonomo e dell'economia sociale. </a:t>
            </a:r>
          </a:p>
        </p:txBody>
      </p:sp>
      <p:sp>
        <p:nvSpPr>
          <p:cNvPr id="3" name="TextBox 2">
            <a:extLst>
              <a:ext uri="{FF2B5EF4-FFF2-40B4-BE49-F238E27FC236}">
                <a16:creationId xmlns:a16="http://schemas.microsoft.com/office/drawing/2014/main" id="{67C9224F-EC6D-408A-9823-7752CEA5EE12}"/>
              </a:ext>
            </a:extLst>
          </p:cNvPr>
          <p:cNvSpPr txBox="1"/>
          <p:nvPr/>
        </p:nvSpPr>
        <p:spPr>
          <a:xfrm>
            <a:off x="1117010" y="186503"/>
            <a:ext cx="9815332" cy="646331"/>
          </a:xfrm>
          <a:prstGeom prst="rect">
            <a:avLst/>
          </a:prstGeom>
          <a:noFill/>
        </p:spPr>
        <p:txBody>
          <a:bodyPr wrap="square" rtlCol="0">
            <a:spAutoFit/>
          </a:bodyPr>
          <a:lstStyle/>
          <a:p>
            <a:pPr>
              <a:tabLst>
                <a:tab pos="1150620" algn="l"/>
              </a:tabLst>
            </a:pPr>
            <a:r>
              <a:rPr lang="it-IT" sz="3600" b="1" dirty="0">
                <a:solidFill>
                  <a:srgbClr val="4472C4"/>
                </a:solidFill>
                <a:effectLst/>
                <a:latin typeface="Gill Sans MT" panose="020B0502020104020203" pitchFamily="34" charset="0"/>
                <a:ea typeface="Calibri" panose="020F0502020204030204" pitchFamily="34" charset="0"/>
                <a:cs typeface="Times New Roman" panose="02020603050405020304" pitchFamily="18" charset="0"/>
              </a:rPr>
              <a:t>Priorità 1 Occupazione</a:t>
            </a:r>
            <a:endParaRPr lang="it-IT" sz="3600" dirty="0">
              <a:effectLst/>
              <a:latin typeface="Gill Sans MT" panose="020B0502020104020203" pitchFamily="34" charset="0"/>
              <a:ea typeface="Calibri" panose="020F0502020204030204" pitchFamily="34" charset="0"/>
              <a:cs typeface="Times New Roman" panose="02020603050405020304" pitchFamily="18" charset="0"/>
            </a:endParaRPr>
          </a:p>
        </p:txBody>
      </p:sp>
      <p:cxnSp>
        <p:nvCxnSpPr>
          <p:cNvPr id="5" name="Straight Connector 4">
            <a:extLst>
              <a:ext uri="{FF2B5EF4-FFF2-40B4-BE49-F238E27FC236}">
                <a16:creationId xmlns:a16="http://schemas.microsoft.com/office/drawing/2014/main" id="{FED9EB9F-3ADC-451B-9481-96099D87087C}"/>
              </a:ext>
            </a:extLst>
          </p:cNvPr>
          <p:cNvCxnSpPr/>
          <p:nvPr/>
        </p:nvCxnSpPr>
        <p:spPr>
          <a:xfrm>
            <a:off x="1219819" y="813721"/>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2" name="TextBox 8">
            <a:extLst>
              <a:ext uri="{FF2B5EF4-FFF2-40B4-BE49-F238E27FC236}">
                <a16:creationId xmlns:a16="http://schemas.microsoft.com/office/drawing/2014/main" id="{BD5717DA-B2EC-4932-88F4-3A7A3DD83A58}"/>
              </a:ext>
            </a:extLst>
          </p:cNvPr>
          <p:cNvSpPr txBox="1"/>
          <p:nvPr/>
        </p:nvSpPr>
        <p:spPr>
          <a:xfrm>
            <a:off x="544280" y="1679326"/>
            <a:ext cx="10779636" cy="3988271"/>
          </a:xfrm>
          <a:prstGeom prst="rect">
            <a:avLst/>
          </a:prstGeom>
          <a:noFill/>
          <a:ln>
            <a:solidFill>
              <a:schemeClr val="accent1"/>
            </a:solidFill>
          </a:ln>
        </p:spPr>
        <p:txBody>
          <a:bodyPr wrap="square" anchor="ctr">
            <a:spAutoFit/>
          </a:bodyPr>
          <a:lstStyle/>
          <a:p>
            <a:pPr marL="152400">
              <a:spcAft>
                <a:spcPts val="500"/>
              </a:spcAft>
              <a:tabLst>
                <a:tab pos="6113780" algn="r"/>
              </a:tabLst>
            </a:pPr>
            <a:r>
              <a:rPr lang="it-IT" sz="1600" dirty="0">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rPr>
              <a:t>Di seguito le principali iniziative pubblicate nel corso del 2025:</a:t>
            </a:r>
          </a:p>
          <a:p>
            <a:pPr marL="438150" indent="-285750" algn="just">
              <a:spcAft>
                <a:spcPts val="500"/>
              </a:spcAft>
              <a:buFont typeface="Arial" panose="020B0604020202020204" pitchFamily="34" charset="0"/>
              <a:buChar char="•"/>
              <a:tabLst>
                <a:tab pos="6113780" algn="r"/>
              </a:tabLst>
            </a:pPr>
            <a:r>
              <a:rPr lang="it-IT" sz="1600" spc="-2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Avviso "Spazio sviluppo" per la progettazione strategica per favorire processi occupazionali, di inserimento lavorativo e per sostenere lo sviluppo socioeconomico e la rivitalizzazione di comunità locali e dei territori del Lazio (10 Me);</a:t>
            </a:r>
          </a:p>
          <a:p>
            <a:pPr marL="438150" indent="-285750" algn="just">
              <a:spcAft>
                <a:spcPts val="500"/>
              </a:spcAft>
              <a:buFont typeface="Arial" panose="020B0604020202020204" pitchFamily="34" charset="0"/>
              <a:buChar char="•"/>
              <a:tabLst>
                <a:tab pos="6113780" algn="r"/>
              </a:tabLst>
            </a:pPr>
            <a:r>
              <a:rPr lang="it-IT" sz="1600" spc="-2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Realizzazione di una rete di "</a:t>
            </a:r>
            <a:r>
              <a:rPr lang="it-IT" sz="1600" spc="-20" dirty="0" err="1">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Hub</a:t>
            </a:r>
            <a:r>
              <a:rPr lang="it-IT" sz="1600" spc="-2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cultura-socialità-lavoro" sul territorio regionale (ripetizione servizi analoghi, 2 Me);</a:t>
            </a:r>
          </a:p>
          <a:p>
            <a:pPr marL="438150" indent="-285750" algn="just">
              <a:spcAft>
                <a:spcPts val="500"/>
              </a:spcAft>
              <a:buFont typeface="Arial" panose="020B0604020202020204" pitchFamily="34" charset="0"/>
              <a:buChar char="•"/>
              <a:tabLst>
                <a:tab pos="6113780" algn="r"/>
              </a:tabLst>
            </a:pPr>
            <a:r>
              <a:rPr lang="it-IT" sz="1600" spc="-2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Le Green Community, opportunità per una nuova e buona occupazione attraverso la realizzazione di interventi di promozione e di sviluppo delle aree interne e montane e di trasferimento di buone e utili pratiche nella prospettiva della Green Community (0,98 Me);</a:t>
            </a:r>
          </a:p>
          <a:p>
            <a:pPr marL="438150" indent="-285750" algn="just">
              <a:spcAft>
                <a:spcPts val="500"/>
              </a:spcAft>
              <a:buFont typeface="Arial" panose="020B0604020202020204" pitchFamily="34" charset="0"/>
              <a:buChar char="•"/>
              <a:tabLst>
                <a:tab pos="6113780" algn="r"/>
              </a:tabLst>
            </a:pPr>
            <a:r>
              <a:rPr lang="it-IT" sz="1600" spc="-2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Avviso "Acchiappa Talenti" che prevede l’erogazione di incentivi alle imprese per favorire processi occupazionali di inserimento lavorativo di giovani e adulti altamente qualificati e il "rientro dei talenti" nel Lazio (11 Me);</a:t>
            </a:r>
          </a:p>
          <a:p>
            <a:pPr marL="438150" indent="-285750" algn="just">
              <a:spcAft>
                <a:spcPts val="5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Piano “</a:t>
            </a:r>
            <a:r>
              <a:rPr lang="it-IT" sz="1600" dirty="0" err="1">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Ri</a:t>
            </a: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-Generazioni” (annualità 2026-2027) per la promozione di politiche attive del lavoro nel Lazio: Porta Futuro Lazio e HUB culturali socialità e lavoro (18 Me);</a:t>
            </a:r>
          </a:p>
          <a:p>
            <a:pPr marL="438150" indent="-285750" algn="just">
              <a:spcAft>
                <a:spcPts val="500"/>
              </a:spcAft>
              <a:buFont typeface="Arial" panose="020B0604020202020204" pitchFamily="34" charset="0"/>
              <a:buChar char="•"/>
              <a:tabLst>
                <a:tab pos="6113780" algn="r"/>
              </a:tabLst>
            </a:pPr>
            <a:r>
              <a:rPr lang="it-IT" sz="1600" spc="-3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Incremento della dotazione finanziaria – con ulteriori 5,8 Me – per gli interventi di consulenza, formazione e informazione nelle imprese sulla salute e sicurezza nei luoghi di lavoro;</a:t>
            </a:r>
          </a:p>
          <a:p>
            <a:pPr marL="438150" indent="-285750" algn="just">
              <a:spcAft>
                <a:spcPts val="500"/>
              </a:spcAft>
              <a:buFont typeface="Arial" panose="020B0604020202020204" pitchFamily="34" charset="0"/>
              <a:buChar char="•"/>
              <a:tabLst>
                <a:tab pos="6113780" algn="r"/>
              </a:tabLst>
            </a:pPr>
            <a:r>
              <a:rPr lang="it-IT" sz="1600" dirty="0">
                <a:solidFill>
                  <a:schemeClr val="accent1"/>
                </a:solidFill>
                <a:latin typeface="Gill Sans MT" panose="020B0502020104020203" pitchFamily="34" charset="0"/>
              </a:rPr>
              <a:t>Avviso pubblico per il rafforzamento delle capacità manageriali delle imprese (5 Me).</a:t>
            </a:r>
            <a:endParaRPr lang="it-IT" sz="1600" spc="-30" dirty="0">
              <a:solidFill>
                <a:schemeClr val="accent1"/>
              </a:solidFill>
              <a:latin typeface="Gill Sans MT" panose="020B0502020104020203" pitchFamily="34" charset="0"/>
              <a:ea typeface="EYInterstate Regular" panose="02000503020000020004" pitchFamily="2" charset="0"/>
              <a:cs typeface="EYInterstate Regular" panose="02000503020000020004" pitchFamily="2" charset="0"/>
            </a:endParaRPr>
          </a:p>
        </p:txBody>
      </p:sp>
    </p:spTree>
    <p:extLst>
      <p:ext uri="{BB962C8B-B14F-4D97-AF65-F5344CB8AC3E}">
        <p14:creationId xmlns:p14="http://schemas.microsoft.com/office/powerpoint/2010/main" val="3665827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D5717DA-B2EC-4932-88F4-3A7A3DD83A58}"/>
              </a:ext>
            </a:extLst>
          </p:cNvPr>
          <p:cNvSpPr txBox="1"/>
          <p:nvPr/>
        </p:nvSpPr>
        <p:spPr>
          <a:xfrm>
            <a:off x="561073" y="1506923"/>
            <a:ext cx="10629442" cy="584775"/>
          </a:xfrm>
          <a:prstGeom prst="rect">
            <a:avLst/>
          </a:prstGeom>
          <a:noFill/>
        </p:spPr>
        <p:txBody>
          <a:bodyPr wrap="square">
            <a:spAutoFit/>
          </a:bodyPr>
          <a:lstStyle>
            <a:defPPr>
              <a:defRPr lang="it-IT"/>
            </a:defPPr>
            <a:lvl1pPr marL="152400">
              <a:spcAft>
                <a:spcPts val="500"/>
              </a:spcAft>
              <a:tabLst>
                <a:tab pos="6113780" algn="r"/>
              </a:tabLst>
              <a:defRPr>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defRPr>
            </a:lvl1pPr>
          </a:lstStyle>
          <a:p>
            <a:pPr algn="just"/>
            <a:r>
              <a:rPr lang="it-IT" sz="1600" dirty="0"/>
              <a:t>Interventi per promuovere la parità di accesso e il completamento di un'istruzione e una formazione inclusive e di qualità, anche agevolando la mobilità ai fini dell'apprendimento per tutti e l'accessibilità per le persone con disabilità. </a:t>
            </a:r>
          </a:p>
        </p:txBody>
      </p:sp>
      <p:cxnSp>
        <p:nvCxnSpPr>
          <p:cNvPr id="5" name="Straight Connector 4">
            <a:extLst>
              <a:ext uri="{FF2B5EF4-FFF2-40B4-BE49-F238E27FC236}">
                <a16:creationId xmlns:a16="http://schemas.microsoft.com/office/drawing/2014/main" id="{FED9EB9F-3ADC-451B-9481-96099D87087C}"/>
              </a:ext>
            </a:extLst>
          </p:cNvPr>
          <p:cNvCxnSpPr/>
          <p:nvPr/>
        </p:nvCxnSpPr>
        <p:spPr>
          <a:xfrm>
            <a:off x="739895" y="1219776"/>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2" name="TextBox 8">
            <a:extLst>
              <a:ext uri="{FF2B5EF4-FFF2-40B4-BE49-F238E27FC236}">
                <a16:creationId xmlns:a16="http://schemas.microsoft.com/office/drawing/2014/main" id="{BD5717DA-B2EC-4932-88F4-3A7A3DD83A58}"/>
              </a:ext>
            </a:extLst>
          </p:cNvPr>
          <p:cNvSpPr txBox="1"/>
          <p:nvPr/>
        </p:nvSpPr>
        <p:spPr>
          <a:xfrm>
            <a:off x="739895" y="2223676"/>
            <a:ext cx="10450619" cy="2254463"/>
          </a:xfrm>
          <a:prstGeom prst="rect">
            <a:avLst/>
          </a:prstGeom>
          <a:noFill/>
          <a:ln>
            <a:solidFill>
              <a:schemeClr val="accent1"/>
            </a:solidFill>
          </a:ln>
        </p:spPr>
        <p:txBody>
          <a:bodyPr wrap="square" anchor="ctr">
            <a:spAutoFit/>
          </a:bodyPr>
          <a:lstStyle/>
          <a:p>
            <a:pPr marL="152400">
              <a:spcAft>
                <a:spcPts val="500"/>
              </a:spcAft>
              <a:tabLst>
                <a:tab pos="6113780" algn="r"/>
              </a:tabLst>
            </a:pPr>
            <a:r>
              <a:rPr lang="it-IT" sz="1600" dirty="0">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rPr>
              <a:t>Di seguito le principali iniziative pubblicate nel corso del 2025:</a:t>
            </a:r>
          </a:p>
          <a:p>
            <a:pPr marL="438150" indent="-285750" algn="just">
              <a:spcAft>
                <a:spcPts val="5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Avviso rivolto alle Fondazioni ITS Academy della Regione Lazio per il finanziamento dei percorsi di Programmazione 2025 in avvio nell'anno formativo 2025/2026. FSE+ e PNRR (16,5 Me);</a:t>
            </a:r>
          </a:p>
          <a:p>
            <a:pPr marL="438150" indent="-285750" algn="just">
              <a:spcAft>
                <a:spcPts val="5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Progetto “Laboratorio del sapere”, finalizzato all’organizzazione di percorsi di formazione in ambito pluridisciplinare altamente specialistico, finalizzati alla promozione di una cittadinanza regionale ed europea, con l’identificazione del soggetto Beneficiario dell’intervento e la definizione dell’impegno di spesa (4,4 Me);</a:t>
            </a:r>
          </a:p>
          <a:p>
            <a:pPr marL="438150" indent="-285750" algn="just">
              <a:spcAft>
                <a:spcPts val="5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Avviso pubblico per la realizzazione di progetti per la diffusione e lo sviluppo di una nuova consapevolezza del valore costitutivo della sicurezza e di competenze qualificate nel campo della cybersecurity (0,5 Me).</a:t>
            </a:r>
          </a:p>
        </p:txBody>
      </p:sp>
      <p:sp>
        <p:nvSpPr>
          <p:cNvPr id="10" name="TextBox 2">
            <a:extLst>
              <a:ext uri="{FF2B5EF4-FFF2-40B4-BE49-F238E27FC236}">
                <a16:creationId xmlns:a16="http://schemas.microsoft.com/office/drawing/2014/main" id="{67C9224F-EC6D-408A-9823-7752CEA5EE12}"/>
              </a:ext>
            </a:extLst>
          </p:cNvPr>
          <p:cNvSpPr txBox="1"/>
          <p:nvPr/>
        </p:nvSpPr>
        <p:spPr>
          <a:xfrm>
            <a:off x="633817" y="573445"/>
            <a:ext cx="9815332" cy="646331"/>
          </a:xfrm>
          <a:prstGeom prst="rect">
            <a:avLst/>
          </a:prstGeom>
          <a:noFill/>
        </p:spPr>
        <p:txBody>
          <a:bodyPr wrap="square" rtlCol="0">
            <a:spAutoFit/>
          </a:bodyPr>
          <a:lstStyle/>
          <a:p>
            <a:pPr>
              <a:tabLst>
                <a:tab pos="1150620" algn="l"/>
              </a:tabLst>
            </a:pPr>
            <a:r>
              <a:rPr lang="it-IT" sz="3600" b="1" dirty="0">
                <a:solidFill>
                  <a:srgbClr val="4472C4"/>
                </a:solidFill>
                <a:effectLst/>
                <a:latin typeface="Gill Sans MT" panose="020B0502020104020203" pitchFamily="34" charset="0"/>
                <a:ea typeface="Calibri" panose="020F0502020204030204" pitchFamily="34" charset="0"/>
                <a:cs typeface="Times New Roman" panose="02020603050405020304" pitchFamily="18" charset="0"/>
              </a:rPr>
              <a:t>Priorità 2 Istruzione e formazione </a:t>
            </a:r>
            <a:endParaRPr lang="it-IT" sz="3600" dirty="0">
              <a:effectLst/>
              <a:latin typeface="Gill Sans MT" panose="020B0502020104020203"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8051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D5717DA-B2EC-4932-88F4-3A7A3DD83A58}"/>
              </a:ext>
            </a:extLst>
          </p:cNvPr>
          <p:cNvSpPr txBox="1"/>
          <p:nvPr/>
        </p:nvSpPr>
        <p:spPr>
          <a:xfrm>
            <a:off x="299121" y="953964"/>
            <a:ext cx="11006006" cy="584775"/>
          </a:xfrm>
          <a:prstGeom prst="rect">
            <a:avLst/>
          </a:prstGeom>
          <a:noFill/>
        </p:spPr>
        <p:txBody>
          <a:bodyPr wrap="square">
            <a:spAutoFit/>
          </a:bodyPr>
          <a:lstStyle>
            <a:defPPr>
              <a:defRPr lang="it-IT"/>
            </a:defPPr>
            <a:lvl1pPr marL="152400">
              <a:spcAft>
                <a:spcPts val="500"/>
              </a:spcAft>
              <a:tabLst>
                <a:tab pos="6113780" algn="r"/>
              </a:tabLst>
              <a:defRPr>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defRPr>
            </a:lvl1pPr>
          </a:lstStyle>
          <a:p>
            <a:pPr algn="just"/>
            <a:r>
              <a:rPr lang="it-IT" sz="1600" dirty="0"/>
              <a:t>Interventi per promuovere e incentivare l'inclusione attiva, le pari opportunità, la non discriminazione e la partecipazione attiva, al fine di migliorare l'occupabilità, in particolare dei gruppi svantaggiati. </a:t>
            </a:r>
          </a:p>
        </p:txBody>
      </p:sp>
      <p:sp>
        <p:nvSpPr>
          <p:cNvPr id="12" name="TextBox 8">
            <a:extLst>
              <a:ext uri="{FF2B5EF4-FFF2-40B4-BE49-F238E27FC236}">
                <a16:creationId xmlns:a16="http://schemas.microsoft.com/office/drawing/2014/main" id="{BD5717DA-B2EC-4932-88F4-3A7A3DD83A58}"/>
              </a:ext>
            </a:extLst>
          </p:cNvPr>
          <p:cNvSpPr txBox="1"/>
          <p:nvPr/>
        </p:nvSpPr>
        <p:spPr>
          <a:xfrm>
            <a:off x="537230" y="1622036"/>
            <a:ext cx="10966793" cy="4119076"/>
          </a:xfrm>
          <a:prstGeom prst="rect">
            <a:avLst/>
          </a:prstGeom>
          <a:noFill/>
          <a:ln>
            <a:solidFill>
              <a:schemeClr val="accent1"/>
            </a:solidFill>
          </a:ln>
        </p:spPr>
        <p:txBody>
          <a:bodyPr wrap="square">
            <a:spAutoFit/>
          </a:bodyPr>
          <a:lstStyle/>
          <a:p>
            <a:pPr marL="152400">
              <a:spcAft>
                <a:spcPts val="500"/>
              </a:spcAft>
              <a:tabLst>
                <a:tab pos="6113780" algn="r"/>
              </a:tabLst>
            </a:pPr>
            <a:r>
              <a:rPr lang="it-IT" sz="1600" dirty="0">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rPr>
              <a:t>Di seguito le principali iniziative, </a:t>
            </a:r>
            <a:r>
              <a:rPr lang="it-IT" sz="1600" b="1" dirty="0">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rPr>
              <a:t>di</a:t>
            </a:r>
            <a:r>
              <a:rPr lang="it-IT" sz="1600" dirty="0">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rPr>
              <a:t> </a:t>
            </a:r>
            <a:r>
              <a:rPr lang="it-IT" sz="1600" b="1" dirty="0">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rPr>
              <a:t>competenza dell’</a:t>
            </a:r>
            <a:r>
              <a:rPr lang="it-IT" sz="1600" b="1" dirty="0" err="1">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rPr>
              <a:t>AdG</a:t>
            </a:r>
            <a:r>
              <a:rPr lang="it-IT" sz="1600" b="1" dirty="0">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rPr>
              <a:t>, </a:t>
            </a:r>
            <a:r>
              <a:rPr lang="it-IT" sz="1600" dirty="0">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rPr>
              <a:t>pubblicate nel corso del 2025:</a:t>
            </a:r>
          </a:p>
          <a:p>
            <a:pPr marL="438150" indent="-285750" algn="just">
              <a:spcAft>
                <a:spcPts val="3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Progetto " Verso l'autonomia" finalizzato a realizzare percorsi di empowerment per i "care </a:t>
            </a:r>
            <a:r>
              <a:rPr lang="it-IT" sz="1600" dirty="0" err="1">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leavers</a:t>
            </a: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(1,5 Me);</a:t>
            </a:r>
          </a:p>
          <a:p>
            <a:pPr marL="438150" indent="-285750" algn="just">
              <a:spcAft>
                <a:spcPts val="3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Finanziamento del Protocollo d’intesa tra Regione Lazio e Ordine degli Psicologi del Lazio denominato “Per promuovere e facilitare l’accesso ai servizi psicologici ai pazienti oncologici e alle loro famiglie” (5 Me);</a:t>
            </a:r>
          </a:p>
          <a:p>
            <a:pPr marL="438150" indent="-285750" algn="just">
              <a:spcAft>
                <a:spcPts val="3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Avviso Pubblico per la promozione e tutela della salute dei detenuti e degli operatori penitenziari (0,4 Me);</a:t>
            </a:r>
          </a:p>
          <a:p>
            <a:pPr marL="438150" indent="-285750" algn="just">
              <a:spcAft>
                <a:spcPts val="3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Avviso pubblico per progettazione esecutiva di percorsi personalizzati finalizzati alla qualificazione, occupabilità e inclusione socio-lavorativa minori e giovani-adulti ristretti presso Istituto Penale per Minorenni di Roma "Casal del Marmo" (0,55 Me);</a:t>
            </a:r>
          </a:p>
          <a:p>
            <a:pPr marL="438150" indent="-285750" algn="just">
              <a:spcAft>
                <a:spcPts val="3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Approvazione progettazione esecutiva di progetti sperimentali di sostegno per il reinserimento socio-lavorativo dei pazienti in riabilitazione o fuoriusciti dal post-coma (0,6 Me);</a:t>
            </a:r>
          </a:p>
          <a:p>
            <a:pPr marL="438150" indent="-285750" algn="just">
              <a:spcAft>
                <a:spcPts val="3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Piano Annuale degli Interventi del Sistema Educativo Regionale 2025-2026 - Percorsi Formativi Individualizzati (PFI) per persone con disabilità (5,3 Me); </a:t>
            </a:r>
          </a:p>
          <a:p>
            <a:pPr marL="438150" indent="-285750" algn="just">
              <a:spcAft>
                <a:spcPts val="3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Piano di interventi finalizzati all’integrazione e inclusione scolastica e formativa degli allievi con disabilità o in situazioni di svantaggio – Assistenza Specialistica anno scolastico 2025-26 (35,3 Me);</a:t>
            </a:r>
          </a:p>
          <a:p>
            <a:pPr marL="438150" indent="-285750" algn="just">
              <a:spcAft>
                <a:spcPts val="3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rPr>
              <a:t>Approvazione Accordo di cooperazione tra la Regione e l'Istituto Nazionale Malattie Infettive "Lazzaro Spallanzani" per l'attivazione di formazione del personale SSR (0,4 Me).</a:t>
            </a:r>
            <a:endPar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endParaRPr>
          </a:p>
        </p:txBody>
      </p:sp>
      <p:sp>
        <p:nvSpPr>
          <p:cNvPr id="7" name="TextBox 2">
            <a:extLst>
              <a:ext uri="{FF2B5EF4-FFF2-40B4-BE49-F238E27FC236}">
                <a16:creationId xmlns:a16="http://schemas.microsoft.com/office/drawing/2014/main" id="{67C9224F-EC6D-408A-9823-7752CEA5EE12}"/>
              </a:ext>
            </a:extLst>
          </p:cNvPr>
          <p:cNvSpPr txBox="1"/>
          <p:nvPr/>
        </p:nvSpPr>
        <p:spPr>
          <a:xfrm>
            <a:off x="418876" y="309340"/>
            <a:ext cx="9815332" cy="646331"/>
          </a:xfrm>
          <a:prstGeom prst="rect">
            <a:avLst/>
          </a:prstGeom>
          <a:noFill/>
        </p:spPr>
        <p:txBody>
          <a:bodyPr wrap="square" rtlCol="0">
            <a:spAutoFit/>
          </a:bodyPr>
          <a:lstStyle/>
          <a:p>
            <a:pPr>
              <a:tabLst>
                <a:tab pos="1150620" algn="l"/>
              </a:tabLst>
            </a:pPr>
            <a:r>
              <a:rPr lang="it-IT" sz="3600" b="1" dirty="0">
                <a:solidFill>
                  <a:srgbClr val="4472C4"/>
                </a:solidFill>
                <a:effectLst/>
                <a:latin typeface="Gill Sans MT" panose="020B0502020104020203" pitchFamily="34" charset="0"/>
                <a:ea typeface="Calibri" panose="020F0502020204030204" pitchFamily="34" charset="0"/>
                <a:cs typeface="Times New Roman" panose="02020603050405020304" pitchFamily="18" charset="0"/>
              </a:rPr>
              <a:t>Priorità </a:t>
            </a:r>
            <a:r>
              <a:rPr lang="it-IT" sz="36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3 Inclusione sociale (1/2)</a:t>
            </a:r>
            <a:r>
              <a:rPr lang="it-IT" sz="3600" b="1" dirty="0">
                <a:solidFill>
                  <a:srgbClr val="4472C4"/>
                </a:solidFill>
                <a:effectLst/>
                <a:latin typeface="Gill Sans MT" panose="020B0502020104020203" pitchFamily="34" charset="0"/>
                <a:ea typeface="Calibri" panose="020F0502020204030204" pitchFamily="34" charset="0"/>
                <a:cs typeface="Times New Roman" panose="02020603050405020304" pitchFamily="18" charset="0"/>
              </a:rPr>
              <a:t> </a:t>
            </a:r>
            <a:endParaRPr lang="it-IT" sz="3600" dirty="0">
              <a:effectLst/>
              <a:latin typeface="Gill Sans MT" panose="020B0502020104020203" pitchFamily="34" charset="0"/>
              <a:ea typeface="Calibri" panose="020F0502020204030204" pitchFamily="34" charset="0"/>
              <a:cs typeface="Times New Roman" panose="02020603050405020304" pitchFamily="18" charset="0"/>
            </a:endParaRPr>
          </a:p>
        </p:txBody>
      </p:sp>
      <p:cxnSp>
        <p:nvCxnSpPr>
          <p:cNvPr id="10" name="Straight Connector 4">
            <a:extLst>
              <a:ext uri="{FF2B5EF4-FFF2-40B4-BE49-F238E27FC236}">
                <a16:creationId xmlns:a16="http://schemas.microsoft.com/office/drawing/2014/main" id="{FED9EB9F-3ADC-451B-9481-96099D87087C}"/>
              </a:ext>
            </a:extLst>
          </p:cNvPr>
          <p:cNvCxnSpPr/>
          <p:nvPr/>
        </p:nvCxnSpPr>
        <p:spPr>
          <a:xfrm>
            <a:off x="537230" y="955671"/>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2409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a:extLst>
              <a:ext uri="{FF2B5EF4-FFF2-40B4-BE49-F238E27FC236}">
                <a16:creationId xmlns:a16="http://schemas.microsoft.com/office/drawing/2014/main" id="{67C9224F-EC6D-408A-9823-7752CEA5EE12}"/>
              </a:ext>
            </a:extLst>
          </p:cNvPr>
          <p:cNvSpPr txBox="1"/>
          <p:nvPr/>
        </p:nvSpPr>
        <p:spPr>
          <a:xfrm>
            <a:off x="652058" y="430111"/>
            <a:ext cx="9815332" cy="646331"/>
          </a:xfrm>
          <a:prstGeom prst="rect">
            <a:avLst/>
          </a:prstGeom>
          <a:noFill/>
        </p:spPr>
        <p:txBody>
          <a:bodyPr wrap="square" rtlCol="0">
            <a:spAutoFit/>
          </a:bodyPr>
          <a:lstStyle/>
          <a:p>
            <a:pPr>
              <a:tabLst>
                <a:tab pos="1150620" algn="l"/>
              </a:tabLst>
            </a:pPr>
            <a:r>
              <a:rPr lang="it-IT" sz="3600" b="1" dirty="0">
                <a:solidFill>
                  <a:srgbClr val="4472C4"/>
                </a:solidFill>
                <a:effectLst/>
                <a:latin typeface="Gill Sans MT" panose="020B0502020104020203" pitchFamily="34" charset="0"/>
                <a:ea typeface="Calibri" panose="020F0502020204030204" pitchFamily="34" charset="0"/>
                <a:cs typeface="Times New Roman" panose="02020603050405020304" pitchFamily="18" charset="0"/>
              </a:rPr>
              <a:t>Priorità </a:t>
            </a:r>
            <a:r>
              <a:rPr lang="it-IT" sz="36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3 Inclusione sociale (2/2)</a:t>
            </a:r>
            <a:r>
              <a:rPr lang="it-IT" sz="3600" b="1" dirty="0">
                <a:solidFill>
                  <a:srgbClr val="4472C4"/>
                </a:solidFill>
                <a:effectLst/>
                <a:latin typeface="Gill Sans MT" panose="020B0502020104020203" pitchFamily="34" charset="0"/>
                <a:ea typeface="Calibri" panose="020F0502020204030204" pitchFamily="34" charset="0"/>
                <a:cs typeface="Times New Roman" panose="02020603050405020304" pitchFamily="18" charset="0"/>
              </a:rPr>
              <a:t> </a:t>
            </a:r>
            <a:endParaRPr lang="it-IT" sz="3600" dirty="0">
              <a:effectLst/>
              <a:latin typeface="Gill Sans MT" panose="020B0502020104020203" pitchFamily="34" charset="0"/>
              <a:ea typeface="Calibri" panose="020F0502020204030204" pitchFamily="34" charset="0"/>
              <a:cs typeface="Times New Roman" panose="02020603050405020304" pitchFamily="18" charset="0"/>
            </a:endParaRPr>
          </a:p>
        </p:txBody>
      </p:sp>
      <p:cxnSp>
        <p:nvCxnSpPr>
          <p:cNvPr id="9" name="Straight Connector 4">
            <a:extLst>
              <a:ext uri="{FF2B5EF4-FFF2-40B4-BE49-F238E27FC236}">
                <a16:creationId xmlns:a16="http://schemas.microsoft.com/office/drawing/2014/main" id="{FED9EB9F-3ADC-451B-9481-96099D87087C}"/>
              </a:ext>
            </a:extLst>
          </p:cNvPr>
          <p:cNvCxnSpPr/>
          <p:nvPr/>
        </p:nvCxnSpPr>
        <p:spPr>
          <a:xfrm>
            <a:off x="779871" y="1076442"/>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CasellaDiTesto 2">
            <a:extLst>
              <a:ext uri="{FF2B5EF4-FFF2-40B4-BE49-F238E27FC236}">
                <a16:creationId xmlns:a16="http://schemas.microsoft.com/office/drawing/2014/main" id="{8BE60EC4-415A-363B-2217-262E62450E6E}"/>
              </a:ext>
            </a:extLst>
          </p:cNvPr>
          <p:cNvSpPr txBox="1"/>
          <p:nvPr/>
        </p:nvSpPr>
        <p:spPr>
          <a:xfrm>
            <a:off x="652058" y="1504089"/>
            <a:ext cx="10764879" cy="3600986"/>
          </a:xfrm>
          <a:prstGeom prst="rect">
            <a:avLst/>
          </a:prstGeom>
          <a:noFill/>
          <a:ln>
            <a:solidFill>
              <a:schemeClr val="accent1"/>
            </a:solidFill>
          </a:ln>
        </p:spPr>
        <p:txBody>
          <a:bodyPr wrap="square">
            <a:spAutoFit/>
          </a:bodyPr>
          <a:lstStyle>
            <a:defPPr>
              <a:defRPr lang="it-IT"/>
            </a:defPPr>
            <a:lvl1pPr marL="152400">
              <a:spcAft>
                <a:spcPts val="500"/>
              </a:spcAft>
              <a:tabLst>
                <a:tab pos="6113780" algn="r"/>
              </a:tabLst>
              <a:defRPr sz="1600">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defRPr>
            </a:lvl1pPr>
          </a:lstStyle>
          <a:p>
            <a:pPr marL="438150" indent="-285750" algn="just">
              <a:spcAft>
                <a:spcPts val="300"/>
              </a:spcAft>
              <a:buFont typeface="Arial" panose="020B0604020202020204" pitchFamily="34" charset="0"/>
              <a:buChar char="•"/>
            </a:pPr>
            <a:r>
              <a:rPr lang="it-IT" dirty="0"/>
              <a:t>Incremento della dotazione finanziaria dell’avviso “Insieme per fare”, finalizzato a realizzare percorsi di invecchiamento attivo per la popolazione anziana (+1,2 Me) e per la “realizzazione di progetti di agricoltura sociale” per favorire l’inclusione attiva di soggetti svantaggiati (+1,9 Me);</a:t>
            </a:r>
          </a:p>
          <a:p>
            <a:pPr marL="438150" indent="-285750" algn="just">
              <a:spcAft>
                <a:spcPts val="300"/>
              </a:spcAft>
              <a:buFont typeface="Arial" panose="020B0604020202020204" pitchFamily="34" charset="0"/>
              <a:buChar char="•"/>
            </a:pPr>
            <a:r>
              <a:rPr lang="it-IT" dirty="0"/>
              <a:t>Protocollo d'intesa per la realizzazione di un progetto di accompagnamento in uscita dal percorso scolastico per l’inclusione lavorativa (0,6 Me);</a:t>
            </a:r>
          </a:p>
          <a:p>
            <a:pPr marL="438150" indent="-285750" algn="just">
              <a:spcAft>
                <a:spcPts val="300"/>
              </a:spcAft>
              <a:buFont typeface="Arial" panose="020B0604020202020204" pitchFamily="34" charset="0"/>
              <a:buChar char="•"/>
            </a:pPr>
            <a:r>
              <a:rPr lang="it-IT" dirty="0"/>
              <a:t>Avviso pubblico "Verde Inclusivo" - Sperimentazione di azioni positive e di percorsi di inclusione attiva attraverso la valorizzazione dell'orticoltura urbana, a favore delle comunità locali (1 Me).</a:t>
            </a:r>
          </a:p>
          <a:p>
            <a:pPr algn="just">
              <a:spcAft>
                <a:spcPts val="300"/>
              </a:spcAft>
            </a:pPr>
            <a:endParaRPr lang="it-IT" dirty="0"/>
          </a:p>
          <a:p>
            <a:pPr algn="just">
              <a:spcAft>
                <a:spcPts val="300"/>
              </a:spcAft>
            </a:pPr>
            <a:endParaRPr lang="it-IT" dirty="0">
              <a:solidFill>
                <a:srgbClr val="FF0000"/>
              </a:solidFill>
            </a:endParaRPr>
          </a:p>
          <a:p>
            <a:pPr algn="just">
              <a:spcAft>
                <a:spcPts val="300"/>
              </a:spcAft>
            </a:pPr>
            <a:endParaRPr lang="it-IT" dirty="0"/>
          </a:p>
          <a:p>
            <a:pPr algn="just">
              <a:spcAft>
                <a:spcPts val="300"/>
              </a:spcAft>
            </a:pPr>
            <a:r>
              <a:rPr lang="it-IT" b="1" dirty="0"/>
              <a:t>Gli interventi in capo all’OI Inclusione sociale sono oggetto di apposita informativa.</a:t>
            </a:r>
          </a:p>
          <a:p>
            <a:pPr marL="438150" indent="-285750" algn="just">
              <a:spcAft>
                <a:spcPts val="300"/>
              </a:spcAft>
              <a:buFont typeface="Wingdings" panose="05000000000000000000" pitchFamily="2" charset="2"/>
              <a:buChar char="q"/>
            </a:pPr>
            <a:endParaRPr lang="it-IT" dirty="0"/>
          </a:p>
          <a:p>
            <a:pPr marL="438150" indent="-285750" algn="just">
              <a:spcAft>
                <a:spcPts val="300"/>
              </a:spcAft>
              <a:buFont typeface="Wingdings" panose="05000000000000000000" pitchFamily="2" charset="2"/>
              <a:buChar char="q"/>
            </a:pPr>
            <a:endParaRPr lang="it-IT" dirty="0"/>
          </a:p>
        </p:txBody>
      </p:sp>
    </p:spTree>
    <p:extLst>
      <p:ext uri="{BB962C8B-B14F-4D97-AF65-F5344CB8AC3E}">
        <p14:creationId xmlns:p14="http://schemas.microsoft.com/office/powerpoint/2010/main" val="1491515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D5717DA-B2EC-4932-88F4-3A7A3DD83A58}"/>
              </a:ext>
            </a:extLst>
          </p:cNvPr>
          <p:cNvSpPr txBox="1"/>
          <p:nvPr/>
        </p:nvSpPr>
        <p:spPr>
          <a:xfrm>
            <a:off x="306260" y="885802"/>
            <a:ext cx="11253136" cy="584775"/>
          </a:xfrm>
          <a:prstGeom prst="rect">
            <a:avLst/>
          </a:prstGeom>
          <a:noFill/>
        </p:spPr>
        <p:txBody>
          <a:bodyPr wrap="square">
            <a:spAutoFit/>
          </a:bodyPr>
          <a:lstStyle>
            <a:defPPr>
              <a:defRPr lang="it-IT"/>
            </a:defPPr>
            <a:lvl1pPr marL="152400" algn="just">
              <a:spcAft>
                <a:spcPts val="500"/>
              </a:spcAft>
              <a:tabLst>
                <a:tab pos="6113780" algn="r"/>
              </a:tabLst>
              <a:defRPr>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defRPr>
            </a:lvl1pPr>
          </a:lstStyle>
          <a:p>
            <a:pPr>
              <a:spcAft>
                <a:spcPts val="0"/>
              </a:spcAft>
            </a:pPr>
            <a:r>
              <a:rPr lang="it-IT" sz="1600" dirty="0"/>
              <a:t>Interventi rivolti ai giovani: per contrastare la dispersione scolastica, promuovere lo sport e l’accesso allo studio (target studenti); per migliorare l'accesso all'occupazione e le misure di attivazione per tutte le persone in cerca di lavoro (target giovani disoccupati). </a:t>
            </a:r>
          </a:p>
        </p:txBody>
      </p:sp>
      <p:sp>
        <p:nvSpPr>
          <p:cNvPr id="12" name="TextBox 8">
            <a:extLst>
              <a:ext uri="{FF2B5EF4-FFF2-40B4-BE49-F238E27FC236}">
                <a16:creationId xmlns:a16="http://schemas.microsoft.com/office/drawing/2014/main" id="{BD5717DA-B2EC-4932-88F4-3A7A3DD83A58}"/>
              </a:ext>
            </a:extLst>
          </p:cNvPr>
          <p:cNvSpPr txBox="1"/>
          <p:nvPr/>
        </p:nvSpPr>
        <p:spPr>
          <a:xfrm>
            <a:off x="523370" y="1626081"/>
            <a:ext cx="11036026" cy="4188326"/>
          </a:xfrm>
          <a:prstGeom prst="rect">
            <a:avLst/>
          </a:prstGeom>
          <a:noFill/>
          <a:ln>
            <a:solidFill>
              <a:schemeClr val="accent1"/>
            </a:solidFill>
          </a:ln>
        </p:spPr>
        <p:txBody>
          <a:bodyPr wrap="square" anchor="ctr">
            <a:spAutoFit/>
          </a:bodyPr>
          <a:lstStyle/>
          <a:p>
            <a:pPr marL="152400">
              <a:spcAft>
                <a:spcPts val="500"/>
              </a:spcAft>
              <a:tabLst>
                <a:tab pos="6113780" algn="r"/>
              </a:tabLst>
            </a:pPr>
            <a:r>
              <a:rPr lang="it-IT" sz="1600" dirty="0">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rPr>
              <a:t>Di seguito le principali iniziative pubblicate nel corso del 2025:</a:t>
            </a:r>
          </a:p>
          <a:p>
            <a:pPr marL="438150" indent="-285750" algn="just">
              <a:spcAft>
                <a:spcPts val="3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Sperimentazione filiera formativa tecnologico-professionale, anno formativo 2025-2026 (4,8 Me);</a:t>
            </a:r>
          </a:p>
          <a:p>
            <a:pPr marL="438150" indent="-285750" algn="just">
              <a:spcAft>
                <a:spcPts val="3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Piano Annuale degli Interventi del Sistema Educativo Regionale - Anno scolastico e formativo 2025/2026 - Percorsi triennali </a:t>
            </a:r>
            <a:r>
              <a:rPr lang="it-IT" sz="1600" dirty="0" err="1">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IeFP</a:t>
            </a: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 prime annualità (1,6 Me).</a:t>
            </a:r>
          </a:p>
          <a:p>
            <a:pPr marL="438150" indent="-285750" algn="just">
              <a:spcAft>
                <a:spcPts val="300"/>
              </a:spcAft>
              <a:buFont typeface="Arial" panose="020B0604020202020204" pitchFamily="34" charset="0"/>
              <a:buChar char="•"/>
              <a:tabLst>
                <a:tab pos="6113780" algn="r"/>
              </a:tabLst>
            </a:pPr>
            <a:r>
              <a:rPr lang="it-IT" sz="1600" dirty="0" err="1">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Festivaldeigiovani</a:t>
            </a: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 Accordo con Comune di Gaeta per le annualità 2025, 2026-2027 (1,1 Me);</a:t>
            </a:r>
          </a:p>
          <a:p>
            <a:pPr marL="438150" indent="-285750" algn="just">
              <a:spcAft>
                <a:spcPts val="3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Progetto formativo multidisciplinare per le professioni dello spettacolo dal vivo Teatro, Danza e Musica. Approvazione schema di accordo tra Regione e Associazione Teatrale fra i Comuni del Lazio – ATCL (0,8 Me);</a:t>
            </a:r>
            <a:endParaRPr lang="it-IT" dirty="0">
              <a:solidFill>
                <a:srgbClr val="FF0000"/>
              </a:solidFill>
              <a:latin typeface="Gill Sans MT" panose="020B0502020104020203" pitchFamily="34" charset="0"/>
              <a:ea typeface="EYInterstate Regular" panose="02000503020000020004" pitchFamily="2" charset="0"/>
              <a:cs typeface="EYInterstate Regular" panose="02000503020000020004" pitchFamily="2" charset="0"/>
            </a:endParaRPr>
          </a:p>
          <a:p>
            <a:pPr marL="438150" indent="-285750" algn="just">
              <a:spcAft>
                <a:spcPts val="3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Incremento della dotazione finanziaria relativa all’avviso pubblico “Salgo”, mirato all’inserimento lavorativo degli under 35 (+ 15,4 Me);</a:t>
            </a:r>
          </a:p>
          <a:p>
            <a:pPr marL="438150" indent="-285750" algn="just">
              <a:spcAft>
                <a:spcPts val="3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Piano “</a:t>
            </a:r>
            <a:r>
              <a:rPr lang="it-IT" sz="1600" dirty="0" err="1">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Ri</a:t>
            </a: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-Generazioni” (annualità 2026-2027) per la promozione di politiche attive del lavoro nel Lazio: Sperimentazione interventi sport e alta formazione (4 Me);</a:t>
            </a:r>
          </a:p>
          <a:p>
            <a:pPr marL="438150" indent="-285750" algn="just">
              <a:spcAft>
                <a:spcPts val="3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Progetto Giovani e Europa (0,3 Me).</a:t>
            </a:r>
          </a:p>
          <a:p>
            <a:pPr marL="152400" algn="just">
              <a:spcAft>
                <a:spcPts val="300"/>
              </a:spcAft>
              <a:tabLst>
                <a:tab pos="6113780" algn="r"/>
              </a:tabLst>
            </a:pPr>
            <a:endParaRPr lang="it-IT" sz="1600" b="1"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endParaRPr>
          </a:p>
          <a:p>
            <a:pPr marL="152400" algn="just">
              <a:spcAft>
                <a:spcPts val="300"/>
              </a:spcAft>
              <a:tabLst>
                <a:tab pos="6113780" algn="r"/>
              </a:tabLst>
            </a:pPr>
            <a:r>
              <a:rPr lang="it-IT" sz="1600" b="1"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Gli interventi in capo all’OI Affari della presidenza, turismo, cinema, audiovisivo e sport sono oggetto di apposita informativa.</a:t>
            </a:r>
          </a:p>
        </p:txBody>
      </p:sp>
      <p:sp>
        <p:nvSpPr>
          <p:cNvPr id="7" name="TextBox 2">
            <a:extLst>
              <a:ext uri="{FF2B5EF4-FFF2-40B4-BE49-F238E27FC236}">
                <a16:creationId xmlns:a16="http://schemas.microsoft.com/office/drawing/2014/main" id="{67C9224F-EC6D-408A-9823-7752CEA5EE12}"/>
              </a:ext>
            </a:extLst>
          </p:cNvPr>
          <p:cNvSpPr txBox="1"/>
          <p:nvPr/>
        </p:nvSpPr>
        <p:spPr>
          <a:xfrm>
            <a:off x="523371" y="171761"/>
            <a:ext cx="9815332" cy="646331"/>
          </a:xfrm>
          <a:prstGeom prst="rect">
            <a:avLst/>
          </a:prstGeom>
          <a:noFill/>
        </p:spPr>
        <p:txBody>
          <a:bodyPr wrap="square" rtlCol="0">
            <a:spAutoFit/>
          </a:bodyPr>
          <a:lstStyle/>
          <a:p>
            <a:pPr>
              <a:tabLst>
                <a:tab pos="1150620" algn="l"/>
              </a:tabLst>
            </a:pPr>
            <a:r>
              <a:rPr lang="it-IT" sz="3600" b="1" dirty="0">
                <a:solidFill>
                  <a:srgbClr val="4472C4"/>
                </a:solidFill>
                <a:effectLst/>
                <a:latin typeface="Gill Sans MT" panose="020B0502020104020203" pitchFamily="34" charset="0"/>
                <a:ea typeface="Calibri" panose="020F0502020204030204" pitchFamily="34" charset="0"/>
                <a:cs typeface="Times New Roman" panose="02020603050405020304" pitchFamily="18" charset="0"/>
              </a:rPr>
              <a:t>Priorità </a:t>
            </a:r>
            <a:r>
              <a:rPr lang="it-IT" sz="36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4 Giovani</a:t>
            </a:r>
            <a:endParaRPr lang="it-IT" sz="3600" dirty="0">
              <a:effectLst/>
              <a:latin typeface="Gill Sans MT" panose="020B0502020104020203" pitchFamily="34" charset="0"/>
              <a:ea typeface="Calibri" panose="020F0502020204030204" pitchFamily="34" charset="0"/>
              <a:cs typeface="Times New Roman" panose="02020603050405020304" pitchFamily="18" charset="0"/>
            </a:endParaRPr>
          </a:p>
        </p:txBody>
      </p:sp>
      <p:cxnSp>
        <p:nvCxnSpPr>
          <p:cNvPr id="8" name="Straight Connector 4">
            <a:extLst>
              <a:ext uri="{FF2B5EF4-FFF2-40B4-BE49-F238E27FC236}">
                <a16:creationId xmlns:a16="http://schemas.microsoft.com/office/drawing/2014/main" id="{FED9EB9F-3ADC-451B-9481-96099D87087C}"/>
              </a:ext>
            </a:extLst>
          </p:cNvPr>
          <p:cNvCxnSpPr/>
          <p:nvPr/>
        </p:nvCxnSpPr>
        <p:spPr>
          <a:xfrm>
            <a:off x="609636" y="818092"/>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89204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8">
            <a:extLst>
              <a:ext uri="{FF2B5EF4-FFF2-40B4-BE49-F238E27FC236}">
                <a16:creationId xmlns:a16="http://schemas.microsoft.com/office/drawing/2014/main" id="{BD5717DA-B2EC-4932-88F4-3A7A3DD83A58}"/>
              </a:ext>
            </a:extLst>
          </p:cNvPr>
          <p:cNvSpPr txBox="1"/>
          <p:nvPr/>
        </p:nvSpPr>
        <p:spPr>
          <a:xfrm>
            <a:off x="577859" y="1353531"/>
            <a:ext cx="10621363" cy="2318583"/>
          </a:xfrm>
          <a:prstGeom prst="rect">
            <a:avLst/>
          </a:prstGeom>
          <a:noFill/>
          <a:ln>
            <a:solidFill>
              <a:schemeClr val="accent1"/>
            </a:solidFill>
          </a:ln>
        </p:spPr>
        <p:txBody>
          <a:bodyPr wrap="square">
            <a:spAutoFit/>
          </a:bodyPr>
          <a:lstStyle/>
          <a:p>
            <a:pPr marL="152400" lvl="0" algn="just">
              <a:spcAft>
                <a:spcPts val="500"/>
              </a:spcAft>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Nel corso del 2025 sono state emanate le seguenti procedure:</a:t>
            </a:r>
          </a:p>
          <a:p>
            <a:pPr marL="438150" indent="-285750" algn="just">
              <a:spcAft>
                <a:spcPts val="5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Rinnovo del contratto per la realizzazione del Servizio di Assistenza Tecnica all’</a:t>
            </a:r>
            <a:r>
              <a:rPr lang="it-IT" sz="1600" dirty="0" err="1">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AdG</a:t>
            </a: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 del PR FSE+ Lazio 2021-27 e per la chiusura del POR FSE Lazio 2014-20, per ulteriori 36 mesi;</a:t>
            </a:r>
          </a:p>
          <a:p>
            <a:pPr marL="438150" indent="-285750" algn="just">
              <a:spcAft>
                <a:spcPts val="5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Affidamento diretto per la realizzazione di servizi di valutazione per la quantificazione degli indicatori di risultato di lungo periodo del PR FSE+ 2021-2027;</a:t>
            </a:r>
          </a:p>
          <a:p>
            <a:pPr marL="438150" indent="-285750" algn="just">
              <a:spcAft>
                <a:spcPts val="5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Servizi di agenzie di stampa e televisivi e speciali Tg riferiti al PR FSE+ 21/27;</a:t>
            </a:r>
          </a:p>
          <a:p>
            <a:pPr marL="438150" indent="-285750" algn="just">
              <a:spcAft>
                <a:spcPts val="500"/>
              </a:spcAft>
              <a:buFont typeface="Arial" panose="020B0604020202020204" pitchFamily="34" charset="0"/>
              <a:buChar char="•"/>
              <a:tabLst>
                <a:tab pos="6113780" algn="r"/>
              </a:tabLst>
            </a:pP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Campagne informative sulla riduzione degli incidenti e i problemi di salute legati all'esposizione al caldo eccessivo e sul progetto benessere </a:t>
            </a:r>
            <a:r>
              <a:rPr lang="it-IT" sz="1600" dirty="0" err="1">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psicooncologico</a:t>
            </a:r>
            <a:r>
              <a:rPr lang="it-IT" sz="1600" dirty="0">
                <a:solidFill>
                  <a:srgbClr val="4472C4"/>
                </a:solidFill>
                <a:latin typeface="Gill Sans MT" panose="020B0502020104020203" pitchFamily="34" charset="0"/>
                <a:ea typeface="EYInterstate Regular" panose="02000503020000020004" pitchFamily="2" charset="0"/>
                <a:cs typeface="EYInterstate Regular" panose="02000503020000020004" pitchFamily="2" charset="0"/>
              </a:rPr>
              <a:t>.</a:t>
            </a:r>
          </a:p>
        </p:txBody>
      </p:sp>
      <p:sp>
        <p:nvSpPr>
          <p:cNvPr id="7" name="TextBox 2">
            <a:extLst>
              <a:ext uri="{FF2B5EF4-FFF2-40B4-BE49-F238E27FC236}">
                <a16:creationId xmlns:a16="http://schemas.microsoft.com/office/drawing/2014/main" id="{67C9224F-EC6D-408A-9823-7752CEA5EE12}"/>
              </a:ext>
            </a:extLst>
          </p:cNvPr>
          <p:cNvSpPr txBox="1"/>
          <p:nvPr/>
        </p:nvSpPr>
        <p:spPr>
          <a:xfrm>
            <a:off x="577860" y="291567"/>
            <a:ext cx="9815332" cy="646331"/>
          </a:xfrm>
          <a:prstGeom prst="rect">
            <a:avLst/>
          </a:prstGeom>
          <a:noFill/>
        </p:spPr>
        <p:txBody>
          <a:bodyPr wrap="square" rtlCol="0">
            <a:spAutoFit/>
          </a:bodyPr>
          <a:lstStyle/>
          <a:p>
            <a:pPr>
              <a:tabLst>
                <a:tab pos="1150620" algn="l"/>
              </a:tabLst>
            </a:pPr>
            <a:r>
              <a:rPr lang="it-IT" sz="3600" b="1" dirty="0">
                <a:solidFill>
                  <a:srgbClr val="4472C4"/>
                </a:solidFill>
                <a:effectLst/>
                <a:latin typeface="Gill Sans MT" panose="020B0502020104020203" pitchFamily="34" charset="0"/>
                <a:ea typeface="Calibri" panose="020F0502020204030204" pitchFamily="34" charset="0"/>
                <a:cs typeface="Times New Roman" panose="02020603050405020304" pitchFamily="18" charset="0"/>
              </a:rPr>
              <a:t>Priorità </a:t>
            </a:r>
            <a:r>
              <a:rPr lang="it-IT" sz="36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5 Assistenza Tecnica</a:t>
            </a:r>
            <a:endParaRPr lang="it-IT" sz="3600" dirty="0">
              <a:effectLst/>
              <a:latin typeface="Gill Sans MT" panose="020B0502020104020203" pitchFamily="34" charset="0"/>
              <a:ea typeface="Calibri" panose="020F0502020204030204" pitchFamily="34" charset="0"/>
              <a:cs typeface="Times New Roman" panose="02020603050405020304" pitchFamily="18" charset="0"/>
            </a:endParaRPr>
          </a:p>
        </p:txBody>
      </p:sp>
      <p:cxnSp>
        <p:nvCxnSpPr>
          <p:cNvPr id="8" name="Straight Connector 4">
            <a:extLst>
              <a:ext uri="{FF2B5EF4-FFF2-40B4-BE49-F238E27FC236}">
                <a16:creationId xmlns:a16="http://schemas.microsoft.com/office/drawing/2014/main" id="{FED9EB9F-3ADC-451B-9481-96099D87087C}"/>
              </a:ext>
            </a:extLst>
          </p:cNvPr>
          <p:cNvCxnSpPr/>
          <p:nvPr/>
        </p:nvCxnSpPr>
        <p:spPr>
          <a:xfrm>
            <a:off x="751098" y="944665"/>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0157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7C9224F-EC6D-408A-9823-7752CEA5EE12}"/>
              </a:ext>
            </a:extLst>
          </p:cNvPr>
          <p:cNvSpPr txBox="1"/>
          <p:nvPr/>
        </p:nvSpPr>
        <p:spPr>
          <a:xfrm>
            <a:off x="721705" y="1360198"/>
            <a:ext cx="10261503" cy="2243243"/>
          </a:xfrm>
          <a:prstGeom prst="rect">
            <a:avLst/>
          </a:prstGeom>
          <a:noFill/>
        </p:spPr>
        <p:txBody>
          <a:bodyPr wrap="square" rtlCol="0">
            <a:spAutoFit/>
          </a:bodyPr>
          <a:lstStyle/>
          <a:p>
            <a:pPr algn="ctr">
              <a:lnSpc>
                <a:spcPct val="150000"/>
              </a:lnSpc>
              <a:tabLst>
                <a:tab pos="1150620" algn="l"/>
              </a:tabLst>
            </a:pPr>
            <a:r>
              <a:rPr lang="it-IT" sz="2400" b="1" dirty="0">
                <a:solidFill>
                  <a:srgbClr val="4472C4"/>
                </a:solidFill>
                <a:effectLst/>
                <a:latin typeface="Gill Sans MT" panose="020B0502020104020203" pitchFamily="34" charset="0"/>
                <a:ea typeface="Calibri" panose="020F0502020204030204" pitchFamily="34" charset="0"/>
                <a:cs typeface="Times New Roman" panose="02020603050405020304" pitchFamily="18" charset="0"/>
              </a:rPr>
              <a:t>PARITÀ DI GENERE, PARI OPPORTUNITÀ E NON DISCRIMINAZIONE</a:t>
            </a:r>
          </a:p>
          <a:p>
            <a:pPr algn="ctr">
              <a:lnSpc>
                <a:spcPct val="150000"/>
              </a:lnSpc>
              <a:tabLst>
                <a:tab pos="1150620" algn="l"/>
              </a:tabLst>
            </a:pPr>
            <a:endParaRPr lang="it-IT" sz="2400" b="1" dirty="0">
              <a:solidFill>
                <a:srgbClr val="4472C4"/>
              </a:solidFill>
              <a:effectLst/>
              <a:latin typeface="Gill Sans MT" panose="020B0502020104020203" pitchFamily="34" charset="0"/>
              <a:ea typeface="Calibri" panose="020F0502020204030204" pitchFamily="34" charset="0"/>
              <a:cs typeface="Times New Roman" panose="02020603050405020304" pitchFamily="18" charset="0"/>
            </a:endParaRPr>
          </a:p>
          <a:p>
            <a:pPr algn="ctr">
              <a:lnSpc>
                <a:spcPct val="150000"/>
              </a:lnSpc>
              <a:tabLst>
                <a:tab pos="1150620" algn="l"/>
              </a:tabLst>
            </a:pPr>
            <a:r>
              <a:rPr lang="it-IT" sz="24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I</a:t>
            </a:r>
            <a:r>
              <a:rPr lang="it-IT" sz="2400" b="1" dirty="0">
                <a:solidFill>
                  <a:srgbClr val="4472C4"/>
                </a:solidFill>
                <a:effectLst/>
                <a:latin typeface="Gill Sans MT" panose="020B0502020104020203" pitchFamily="34" charset="0"/>
                <a:ea typeface="Calibri" panose="020F0502020204030204" pitchFamily="34" charset="0"/>
                <a:cs typeface="Times New Roman" panose="02020603050405020304" pitchFamily="18" charset="0"/>
              </a:rPr>
              <a:t>nterventi attivati dall’avvio del Programma </a:t>
            </a:r>
            <a:endParaRPr lang="it-IT" sz="2400" b="1" dirty="0">
              <a:effectLst/>
              <a:latin typeface="Gill Sans MT" panose="020B0502020104020203" pitchFamily="34" charset="0"/>
              <a:ea typeface="Calibri" panose="020F0502020204030204" pitchFamily="34" charset="0"/>
              <a:cs typeface="Times New Roman" panose="02020603050405020304" pitchFamily="18" charset="0"/>
            </a:endParaRPr>
          </a:p>
        </p:txBody>
      </p:sp>
      <p:sp>
        <p:nvSpPr>
          <p:cNvPr id="2" name="CasellaDiTesto 1"/>
          <p:cNvSpPr txBox="1"/>
          <p:nvPr/>
        </p:nvSpPr>
        <p:spPr>
          <a:xfrm>
            <a:off x="2554978" y="4534807"/>
            <a:ext cx="6779485" cy="400110"/>
          </a:xfrm>
          <a:prstGeom prst="rect">
            <a:avLst/>
          </a:prstGeom>
          <a:noFill/>
        </p:spPr>
        <p:txBody>
          <a:bodyPr wrap="none" rtlCol="0">
            <a:spAutoFit/>
          </a:bodyPr>
          <a:lstStyle/>
          <a:p>
            <a:r>
              <a:rPr lang="it-IT" sz="2000" b="1" i="1" dirty="0">
                <a:solidFill>
                  <a:srgbClr val="70AD47">
                    <a:lumMod val="75000"/>
                  </a:srgbClr>
                </a:solidFill>
                <a:latin typeface="Gill Sans MT" panose="020B0502020104020203" pitchFamily="34" charset="0"/>
                <a:ea typeface="EYInterstate Regular" panose="02000503020000020004" pitchFamily="2" charset="0"/>
                <a:cs typeface="EYInterstate Regular" panose="02000503020000020004" pitchFamily="2" charset="0"/>
              </a:rPr>
              <a:t>In verde sono evidenziate le procedure pubblicate nel 2025</a:t>
            </a:r>
          </a:p>
        </p:txBody>
      </p:sp>
    </p:spTree>
    <p:extLst>
      <p:ext uri="{BB962C8B-B14F-4D97-AF65-F5344CB8AC3E}">
        <p14:creationId xmlns:p14="http://schemas.microsoft.com/office/powerpoint/2010/main" val="22046630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756</TotalTime>
  <Words>2315</Words>
  <Application>Microsoft Office PowerPoint</Application>
  <PresentationFormat>Widescreen</PresentationFormat>
  <Paragraphs>124</Paragraphs>
  <Slides>14</Slides>
  <Notes>0</Notes>
  <HiddenSlides>0</HiddenSlides>
  <MMClips>0</MMClips>
  <ScaleCrop>false</ScaleCrop>
  <HeadingPairs>
    <vt:vector size="6" baseType="variant">
      <vt:variant>
        <vt:lpstr>Caratteri utilizzati</vt:lpstr>
      </vt:variant>
      <vt:variant>
        <vt:i4>7</vt:i4>
      </vt:variant>
      <vt:variant>
        <vt:lpstr>Tema</vt:lpstr>
      </vt:variant>
      <vt:variant>
        <vt:i4>4</vt:i4>
      </vt:variant>
      <vt:variant>
        <vt:lpstr>Titoli diapositive</vt:lpstr>
      </vt:variant>
      <vt:variant>
        <vt:i4>14</vt:i4>
      </vt:variant>
    </vt:vector>
  </HeadingPairs>
  <TitlesOfParts>
    <vt:vector size="25" baseType="lpstr">
      <vt:lpstr>Arial</vt:lpstr>
      <vt:lpstr>Calibri</vt:lpstr>
      <vt:lpstr>Calibri Light</vt:lpstr>
      <vt:lpstr>EYInterstate Regular</vt:lpstr>
      <vt:lpstr>Gill Sans MT</vt:lpstr>
      <vt:lpstr>Times New Roman</vt:lpstr>
      <vt:lpstr>Wingdings</vt:lpstr>
      <vt:lpstr>Office Theme</vt:lpstr>
      <vt:lpstr>2_Custom Design</vt:lpstr>
      <vt:lpstr>Custom Design</vt:lpstr>
      <vt:lpstr>1_Custom Design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GV14QPST5PSZ1</cp:lastModifiedBy>
  <cp:revision>152</cp:revision>
  <cp:lastPrinted>2023-12-11T15:56:47Z</cp:lastPrinted>
  <dcterms:created xsi:type="dcterms:W3CDTF">2023-06-16T14:25:36Z</dcterms:created>
  <dcterms:modified xsi:type="dcterms:W3CDTF">2025-12-16T16:06:30Z</dcterms:modified>
</cp:coreProperties>
</file>